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1"/>
  </p:notesMasterIdLst>
  <p:sldIdLst>
    <p:sldId id="256" r:id="rId3"/>
    <p:sldId id="299" r:id="rId4"/>
    <p:sldId id="357" r:id="rId5"/>
    <p:sldId id="365" r:id="rId6"/>
    <p:sldId id="363" r:id="rId7"/>
    <p:sldId id="364" r:id="rId8"/>
    <p:sldId id="290" r:id="rId9"/>
    <p:sldId id="291" r:id="rId10"/>
    <p:sldId id="292" r:id="rId11"/>
    <p:sldId id="300" r:id="rId12"/>
    <p:sldId id="356" r:id="rId13"/>
    <p:sldId id="362" r:id="rId14"/>
    <p:sldId id="260" r:id="rId15"/>
    <p:sldId id="414" r:id="rId16"/>
    <p:sldId id="415" r:id="rId17"/>
    <p:sldId id="416" r:id="rId18"/>
    <p:sldId id="417" r:id="rId19"/>
    <p:sldId id="418" r:id="rId20"/>
    <p:sldId id="419" r:id="rId21"/>
    <p:sldId id="420" r:id="rId22"/>
    <p:sldId id="421" r:id="rId23"/>
    <p:sldId id="422" r:id="rId24"/>
    <p:sldId id="423" r:id="rId25"/>
    <p:sldId id="424" r:id="rId26"/>
    <p:sldId id="425" r:id="rId27"/>
    <p:sldId id="426" r:id="rId28"/>
    <p:sldId id="427" r:id="rId29"/>
    <p:sldId id="428" r:id="rId30"/>
    <p:sldId id="429" r:id="rId31"/>
    <p:sldId id="430" r:id="rId32"/>
    <p:sldId id="261" r:id="rId33"/>
    <p:sldId id="262" r:id="rId34"/>
    <p:sldId id="294" r:id="rId35"/>
    <p:sldId id="295" r:id="rId36"/>
    <p:sldId id="296" r:id="rId37"/>
    <p:sldId id="297" r:id="rId38"/>
    <p:sldId id="298" r:id="rId39"/>
    <p:sldId id="352" r:id="rId40"/>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28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CBFD"/>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p:restoredTop sz="94712"/>
  </p:normalViewPr>
  <p:slideViewPr>
    <p:cSldViewPr showGuides="1">
      <p:cViewPr varScale="1">
        <p:scale>
          <a:sx n="58" d="100"/>
          <a:sy n="58" d="100"/>
        </p:scale>
        <p:origin x="72" y="312"/>
      </p:cViewPr>
      <p:guideLst>
        <p:guide orient="horz" pos="2142"/>
        <p:guide pos="2872"/>
      </p:guideLst>
    </p:cSldViewPr>
  </p:slideViewPr>
  <p:outlineViewPr>
    <p:cViewPr>
      <p:scale>
        <a:sx n="33" d="100"/>
        <a:sy n="33" d="100"/>
      </p:scale>
      <p:origin x="0" y="7482"/>
    </p:cViewPr>
  </p:outlineViewPr>
  <p:notesTextViewPr>
    <p:cViewPr>
      <p:scale>
        <a:sx n="100" d="100"/>
        <a:sy n="100" d="100"/>
      </p:scale>
      <p:origin x="0" y="0"/>
    </p:cViewPr>
  </p:notesTextViewPr>
  <p:sorterViewPr showFormatting="0">
    <p:cViewPr>
      <p:scale>
        <a:sx n="66" d="100"/>
        <a:sy n="66" d="100"/>
      </p:scale>
      <p:origin x="0" y="1896"/>
    </p:cViewPr>
  </p:sorter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0" name="Rectangle 4"/>
          <p:cNvSpPr>
            <a:spLocks noGrp="1" noRot="1" noChangeAspect="1"/>
          </p:cNvSpPr>
          <p:nvPr>
            <p:ph type="sldImg" idx="2"/>
          </p:nvPr>
        </p:nvSpPr>
        <p:spPr>
          <a:xfrm>
            <a:off x="1143000" y="685800"/>
            <a:ext cx="4572000" cy="3429000"/>
          </a:xfrm>
          <a:prstGeom prst="rect">
            <a:avLst/>
          </a:prstGeom>
          <a:noFill/>
          <a:ln w="9525">
            <a:noFill/>
          </a:ln>
        </p:spPr>
      </p:sp>
      <p:sp>
        <p:nvSpPr>
          <p:cNvPr id="20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D106645-45A5-4DA8-9B9B-9B709421AD5C}"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bace-biology.com/E-coli-expression-system.htm"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abace-biology.com/Recombinant-protein-customization.ht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sym typeface="+mn-ea"/>
              </a:rPr>
              <a:t>基因实际上是被关闭的，不会由于产生的蛋白对细胞有毒性而引起质粒不稳定。</a:t>
            </a:r>
            <a:endParaRPr lang="zh-CN" altLang="en-US" b="1" dirty="0"/>
          </a:p>
          <a:p>
            <a:endParaRPr lang="zh-CN" altLang="en-US"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备注占位符 2"/>
          <p:cNvSpPr>
            <a:spLocks noGrp="1"/>
          </p:cNvSpPr>
          <p:nvPr>
            <p:ph type="body" idx="1"/>
          </p:nvPr>
        </p:nvSpPr>
        <p:spPr/>
        <p:txBody>
          <a:bodyPr wrap="square" lIns="91440" tIns="45720" rIns="91440" bIns="45720" anchor="ctr"/>
          <a:lstStyle/>
          <a:p>
            <a:pPr lvl="0">
              <a:lnSpc>
                <a:spcPct val="150000"/>
              </a:lnSpc>
            </a:pPr>
            <a:r>
              <a:rPr lang="zh-CN" altLang="en-US" dirty="0"/>
              <a:t>一些优化策略可以用来解决这些问题，比如表达稀有密码子、应用融合标签，降低包涵体形成、改变表达菌株、单一蛋白技术、自诱导以及高密度细胞培养等。</a:t>
            </a:r>
            <a:r>
              <a:rPr lang="zh-CN" altLang="en-US" b="1" dirty="0"/>
              <a:t>调整</a:t>
            </a:r>
            <a:r>
              <a:rPr lang="en-US" altLang="zh-CN" b="1" dirty="0"/>
              <a:t>SD- ATG</a:t>
            </a:r>
            <a:r>
              <a:rPr lang="zh-CN" altLang="en-US" b="1" dirty="0"/>
              <a:t>距离。</a:t>
            </a:r>
          </a:p>
          <a:p>
            <a:pPr lvl="0">
              <a:lnSpc>
                <a:spcPct val="150000"/>
              </a:lnSpc>
            </a:pPr>
            <a:r>
              <a:rPr lang="zh-CN" altLang="en-US" b="1" dirty="0"/>
              <a:t>消除核糖体结合位点附近可能的二级结构。</a:t>
            </a:r>
          </a:p>
          <a:p>
            <a:pPr lvl="0"/>
            <a:endParaRPr lang="zh-CN" altLang="en-US" dirty="0"/>
          </a:p>
          <a:p>
            <a:pPr lvl="0"/>
            <a:endParaRPr lang="zh-CN" altLang="en-US" dirty="0"/>
          </a:p>
        </p:txBody>
      </p:sp>
      <p:sp>
        <p:nvSpPr>
          <p:cNvPr id="2458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buChar char="•"/>
            </a:pPr>
            <a:fld id="{9A0DB2DC-4C9A-4742-B13C-FB6460FD3503}" type="slidenum">
              <a:rPr lang="en-US" altLang="zh-CN" dirty="0"/>
              <a:t>25</a:t>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ln/>
        </p:spPr>
        <p:txBody>
          <a:bodyPr wrap="square" lIns="91440" tIns="45720" rIns="91440" bIns="45720" anchor="ctr"/>
          <a:lstStyle/>
          <a:p>
            <a:pPr lvl="0"/>
            <a:r>
              <a:rPr lang="zh-CN" altLang="en-US" dirty="0"/>
              <a:t>异丙基硫代半乳糖苷</a:t>
            </a:r>
            <a:r>
              <a:rPr lang="en-US" altLang="zh-CN" dirty="0"/>
              <a:t>(IPTG)</a:t>
            </a:r>
            <a:r>
              <a:rPr lang="zh-CN" altLang="en-US" dirty="0"/>
              <a:t>，在这个操纵子（元）体系中，真正的诱导剂并非乳糖本身。乳糖进入细胞，经</a:t>
            </a:r>
            <a:r>
              <a:rPr lang="en-US" altLang="zh-CN" dirty="0"/>
              <a:t>b</a:t>
            </a:r>
            <a:r>
              <a:rPr lang="zh-CN" altLang="en-US" dirty="0"/>
              <a:t>－半乳糖苷酶催化，转变为半乳糖。后者作为一种诱导剂分子结合阻遏蛋白，使蛋白构象变化，导致阻遏蛋白与</a:t>
            </a:r>
            <a:r>
              <a:rPr lang="en-US" altLang="zh-CN" dirty="0"/>
              <a:t>O</a:t>
            </a:r>
            <a:r>
              <a:rPr lang="zh-CN" altLang="en-US" dirty="0"/>
              <a:t>序列解离、发生转录。异丙基硫代半乳糖苷（</a:t>
            </a:r>
            <a:r>
              <a:rPr lang="en-US" altLang="zh-CN" dirty="0"/>
              <a:t>IPTG</a:t>
            </a:r>
            <a:r>
              <a:rPr lang="zh-CN" altLang="en-US" dirty="0"/>
              <a:t>）是一种作用极强的诱导剂，不被细菌代谢而十分稳定，因此被实验室广泛应用。</a:t>
            </a:r>
          </a:p>
          <a:p>
            <a:pPr lvl="0"/>
            <a:r>
              <a:rPr lang="zh-CN" altLang="en-US" dirty="0"/>
              <a:t/>
            </a:r>
            <a:br>
              <a:rPr lang="zh-CN" altLang="en-US" dirty="0"/>
            </a:br>
            <a:endParaRPr lang="zh-CN" altLang="en-US" dirty="0"/>
          </a:p>
        </p:txBody>
      </p:sp>
      <p:sp>
        <p:nvSpPr>
          <p:cNvPr id="31748" name="灯片编号占位符 3"/>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har char="•"/>
            </a:pPr>
            <a:fld id="{9A0DB2DC-4C9A-4742-B13C-FB6460FD3503}" type="slidenum">
              <a:rPr lang="en-US" altLang="zh-CN" dirty="0"/>
              <a:t>5</a:t>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Rot="1" noChangeAspect="1" noTextEdit="1"/>
          </p:cNvSpPr>
          <p:nvPr>
            <p:ph type="sldImg"/>
          </p:nvPr>
        </p:nvSpPr>
        <p:spPr>
          <a:ln/>
        </p:spPr>
      </p:sp>
      <p:sp>
        <p:nvSpPr>
          <p:cNvPr id="33795" name="Rectangle 3"/>
          <p:cNvSpPr>
            <a:spLocks noGrp="1" noRot="1"/>
          </p:cNvSpPr>
          <p:nvPr>
            <p:ph type="body" idx="1"/>
          </p:nvPr>
        </p:nvSpPr>
        <p:spPr>
          <a:ln/>
        </p:spPr>
        <p:txBody>
          <a:bodyPr wrap="square" lIns="91440" tIns="45720" rIns="91440" bIns="45720" anchor="ctr"/>
          <a:lstStyle/>
          <a:p>
            <a:pPr lvl="0"/>
            <a:r>
              <a:rPr lang="en-US" altLang="zh-CN" b="1" dirty="0">
                <a:latin typeface="宋体" panose="02010600030101010101" pitchFamily="2" charset="-122"/>
              </a:rPr>
              <a:t>E.</a:t>
            </a:r>
            <a:r>
              <a:rPr lang="en-US" altLang="zh-CN" b="1" i="1" dirty="0">
                <a:latin typeface="宋体" panose="02010600030101010101" pitchFamily="2" charset="-122"/>
              </a:rPr>
              <a:t>Coli</a:t>
            </a:r>
            <a:r>
              <a:rPr lang="en-US" altLang="zh-CN" b="1" dirty="0">
                <a:latin typeface="宋体" panose="02010600030101010101" pitchFamily="2" charset="-122"/>
              </a:rPr>
              <a:t> </a:t>
            </a:r>
            <a:r>
              <a:rPr lang="en-US" altLang="zh-CN" b="1" dirty="0">
                <a:solidFill>
                  <a:srgbClr val="FF0000"/>
                </a:solidFill>
                <a:latin typeface="宋体" panose="02010600030101010101" pitchFamily="2" charset="-122"/>
              </a:rPr>
              <a:t>BL21</a:t>
            </a:r>
            <a:r>
              <a:rPr lang="zh-CN" altLang="en-US" b="1" dirty="0">
                <a:latin typeface="宋体" panose="02010600030101010101" pitchFamily="2" charset="-122"/>
              </a:rPr>
              <a:t>（</a:t>
            </a:r>
            <a:r>
              <a:rPr lang="en-US" altLang="zh-CN" b="1" dirty="0">
                <a:latin typeface="宋体" panose="02010600030101010101" pitchFamily="2" charset="-122"/>
              </a:rPr>
              <a:t>DE3</a:t>
            </a:r>
            <a:r>
              <a:rPr lang="zh-CN" altLang="en-US" b="1" dirty="0">
                <a:latin typeface="宋体" panose="02010600030101010101" pitchFamily="2" charset="-122"/>
              </a:rPr>
              <a:t>）：</a:t>
            </a:r>
            <a:r>
              <a:rPr lang="en-US" altLang="zh-CN" b="1" dirty="0">
                <a:latin typeface="宋体" panose="02010600030101010101" pitchFamily="2" charset="-122"/>
              </a:rPr>
              <a:t>DE3</a:t>
            </a:r>
            <a:r>
              <a:rPr lang="zh-CN" altLang="en-US" b="1" dirty="0">
                <a:latin typeface="宋体" panose="02010600030101010101" pitchFamily="2" charset="-122"/>
              </a:rPr>
              <a:t>是整合在细菌基因组上的一种携带</a:t>
            </a:r>
            <a:r>
              <a:rPr lang="en-US" altLang="zh-CN" b="1" dirty="0">
                <a:latin typeface="宋体" panose="02010600030101010101" pitchFamily="2" charset="-122"/>
              </a:rPr>
              <a:t>T7 RNA</a:t>
            </a:r>
            <a:r>
              <a:rPr lang="zh-CN" altLang="en-US" b="1" dirty="0">
                <a:latin typeface="宋体" panose="02010600030101010101" pitchFamily="2" charset="-122"/>
              </a:rPr>
              <a:t>聚合酶基因和</a:t>
            </a:r>
            <a:r>
              <a:rPr lang="en-US" altLang="zh-CN" b="1" dirty="0">
                <a:latin typeface="宋体" panose="02010600030101010101" pitchFamily="2" charset="-122"/>
              </a:rPr>
              <a:t>lacI</a:t>
            </a:r>
            <a:r>
              <a:rPr lang="zh-CN" altLang="en-US" b="1" dirty="0">
                <a:latin typeface="宋体" panose="02010600030101010101" pitchFamily="2" charset="-122"/>
              </a:rPr>
              <a:t>基因的</a:t>
            </a:r>
            <a:r>
              <a:rPr lang="en-US" altLang="zh-CN" b="1" dirty="0">
                <a:latin typeface="宋体" panose="02010600030101010101" pitchFamily="2" charset="-122"/>
              </a:rPr>
              <a:t>λ</a:t>
            </a:r>
            <a:r>
              <a:rPr lang="zh-CN" altLang="en-US" b="1" dirty="0">
                <a:latin typeface="宋体" panose="02010600030101010101" pitchFamily="2" charset="-122"/>
              </a:rPr>
              <a:t>噬菌体。</a:t>
            </a:r>
            <a:endParaRPr lang="en-US" altLang="zh-CN" b="1" dirty="0">
              <a:latin typeface="宋体" panose="02010600030101010101" pitchFamily="2" charset="-122"/>
            </a:endParaRPr>
          </a:p>
          <a:p>
            <a:pPr lvl="0"/>
            <a:r>
              <a:rPr lang="en-US" altLang="zh-CN" b="1" dirty="0">
                <a:latin typeface="宋体" panose="02010600030101010101" pitchFamily="2" charset="-122"/>
              </a:rPr>
              <a:t>lacI</a:t>
            </a:r>
            <a:r>
              <a:rPr lang="zh-CN" altLang="en-US" b="1" dirty="0">
                <a:latin typeface="宋体" panose="02010600030101010101" pitchFamily="2" charset="-122"/>
              </a:rPr>
              <a:t>产生的阻遏蛋白与</a:t>
            </a:r>
            <a:r>
              <a:rPr lang="en-US" altLang="zh-CN" b="1" dirty="0">
                <a:latin typeface="宋体" panose="02010600030101010101" pitchFamily="2" charset="-122"/>
              </a:rPr>
              <a:t>lac</a:t>
            </a:r>
            <a:r>
              <a:rPr lang="zh-CN" altLang="en-US" b="1" dirty="0">
                <a:latin typeface="宋体" panose="02010600030101010101" pitchFamily="2" charset="-122"/>
              </a:rPr>
              <a:t>操纵基因结合，从而不能进行外源基因的转录和表达，此时宿主菌正常生长。</a:t>
            </a:r>
            <a:endParaRPr lang="en-US" altLang="zh-CN" b="1" dirty="0">
              <a:latin typeface="宋体" panose="02010600030101010101" pitchFamily="2" charset="-122"/>
            </a:endParaRPr>
          </a:p>
          <a:p>
            <a:pPr marL="0" marR="0" lvl="0" indent="0" algn="l" defTabSz="914400" rtl="0" eaLnBrk="1" fontAlgn="base" latinLnBrk="0" hangingPunct="1">
              <a:lnSpc>
                <a:spcPct val="150000"/>
              </a:lnSpc>
              <a:spcBef>
                <a:spcPct val="50000"/>
              </a:spcBef>
              <a:spcAft>
                <a:spcPct val="0"/>
              </a:spcAft>
              <a:buClr>
                <a:srgbClr val="475F43"/>
              </a:buClr>
              <a:buSzPct val="50000"/>
              <a:buFont typeface="Arial" panose="020B0604020202020204" pitchFamily="34" charset="0"/>
              <a:buNone/>
              <a:defRPr/>
            </a:pPr>
            <a:r>
              <a:rPr lang="en-US" altLang="zh-CN" b="1" dirty="0">
                <a:latin typeface="宋体" panose="02010600030101010101" pitchFamily="2" charset="-122"/>
              </a:rPr>
              <a:t>IPTG</a:t>
            </a:r>
            <a:r>
              <a:rPr lang="zh-CN" altLang="en-US" b="1" dirty="0">
                <a:latin typeface="宋体" panose="02010600030101010101" pitchFamily="2" charset="-122"/>
              </a:rPr>
              <a:t>为乳糖的结构类似物，不能被细胞利用，特异结合阻遏蛋白，阻遏蛋白不能与操纵基因结合，则外源基因大量转录并高效表达。</a:t>
            </a:r>
            <a:r>
              <a:rPr lang="zh-CN" altLang="en-US" b="1" noProof="0" dirty="0">
                <a:ln>
                  <a:noFill/>
                </a:ln>
                <a:solidFill>
                  <a:schemeClr val="tx2"/>
                </a:solidFill>
                <a:effectLst/>
                <a:uLnTx/>
                <a:uFillTx/>
                <a:latin typeface="微软雅黑" panose="020B0503020204020204" pitchFamily="34" charset="-122"/>
                <a:sym typeface="+mn-ea"/>
              </a:rPr>
              <a:t>DE3是整合在细菌基因组上的一种携带T7 RNA聚合酶基因和lacI基因的λ噬菌体。 </a:t>
            </a:r>
            <a:endParaRPr kumimoji="0" lang="en-US" altLang="zh-CN"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50000"/>
              </a:spcBef>
              <a:spcAft>
                <a:spcPct val="0"/>
              </a:spcAft>
              <a:buClr>
                <a:srgbClr val="475F43"/>
              </a:buClr>
              <a:buSzPct val="50000"/>
              <a:buFont typeface="Arial" panose="020B0604020202020204" pitchFamily="34" charset="0"/>
              <a:buNone/>
              <a:defRPr/>
            </a:pPr>
            <a:r>
              <a:rPr lang="zh-CN" altLang="en-US" b="1" noProof="0" dirty="0">
                <a:ln>
                  <a:noFill/>
                </a:ln>
                <a:solidFill>
                  <a:schemeClr val="tx2"/>
                </a:solidFill>
                <a:effectLst/>
                <a:uLnTx/>
                <a:uFillTx/>
                <a:latin typeface="微软雅黑" panose="020B0503020204020204" pitchFamily="34" charset="-122"/>
                <a:sym typeface="+mn-ea"/>
              </a:rPr>
              <a:t>T7 RNA聚合酶基因必须有</a:t>
            </a:r>
            <a:r>
              <a:rPr lang="en-US" altLang="zh-CN" b="1" noProof="0" dirty="0">
                <a:ln>
                  <a:noFill/>
                </a:ln>
                <a:solidFill>
                  <a:schemeClr val="tx2"/>
                </a:solidFill>
                <a:effectLst/>
                <a:uLnTx/>
                <a:uFillTx/>
                <a:latin typeface="微软雅黑" panose="020B0503020204020204" pitchFamily="34" charset="-122"/>
                <a:sym typeface="+mn-ea"/>
              </a:rPr>
              <a:t>IPTG</a:t>
            </a:r>
            <a:r>
              <a:rPr lang="zh-CN" altLang="en-US" b="1" noProof="0" dirty="0">
                <a:ln>
                  <a:noFill/>
                </a:ln>
                <a:solidFill>
                  <a:schemeClr val="tx2"/>
                </a:solidFill>
                <a:effectLst/>
                <a:uLnTx/>
                <a:uFillTx/>
                <a:latin typeface="微软雅黑" panose="020B0503020204020204" pitchFamily="34" charset="-122"/>
                <a:sym typeface="+mn-ea"/>
              </a:rPr>
              <a:t>诱导才能表达。</a:t>
            </a:r>
            <a:endParaRPr lang="zh-CN" altLang="en-US" b="1" dirty="0">
              <a:latin typeface="宋体" panose="02010600030101010101" pitchFamily="2" charset="-122"/>
            </a:endParaRPr>
          </a:p>
          <a:p>
            <a:pPr lvl="0"/>
            <a:endParaRPr lang="en-US" altLang="zh-CN" b="1" dirty="0">
              <a:latin typeface="宋体" panose="02010600030101010101" pitchFamily="2" charset="-122"/>
            </a:endParaRPr>
          </a:p>
          <a:p>
            <a:pPr lvl="0" eaLnBrk="1" hangingPunct="1"/>
            <a:r>
              <a:rPr lang="zh-CN" altLang="en-US" dirty="0"/>
              <a:t>目的基因克隆在不被大肠杆菌</a:t>
            </a:r>
            <a:r>
              <a:rPr lang="en-US" altLang="zh-CN" dirty="0"/>
              <a:t>RNA</a:t>
            </a:r>
            <a:r>
              <a:rPr lang="zh-CN" altLang="en-US" dirty="0"/>
              <a:t>聚合酶识别的</a:t>
            </a:r>
            <a:r>
              <a:rPr lang="en-US" altLang="zh-CN" dirty="0"/>
              <a:t>T7</a:t>
            </a:r>
            <a:r>
              <a:rPr lang="zh-CN" altLang="en-US" dirty="0"/>
              <a:t>启动子之下，无</a:t>
            </a:r>
            <a:r>
              <a:rPr lang="en-US" altLang="zh-CN" dirty="0"/>
              <a:t>T7RNA</a:t>
            </a:r>
            <a:r>
              <a:rPr lang="zh-CN" altLang="en-US" dirty="0"/>
              <a:t>聚合酶之前几乎没有表达。 基因关闭而不会由于产生的蛋白对细胞有毒性而引起质粒的不稳定</a:t>
            </a:r>
          </a:p>
          <a:p>
            <a:pPr lvl="0" eaLnBrk="1" hangingPunct="1"/>
            <a:r>
              <a:rPr lang="zh-CN" altLang="en-US" dirty="0"/>
              <a:t>重组质粒转入到染色体上含有</a:t>
            </a:r>
            <a:r>
              <a:rPr lang="en-US" altLang="zh-CN" dirty="0"/>
              <a:t>T7RNA</a:t>
            </a:r>
            <a:r>
              <a:rPr lang="zh-CN" altLang="en-US" dirty="0"/>
              <a:t>聚合酶的表达宿主中高效表达目的蛋白</a:t>
            </a:r>
          </a:p>
          <a:p>
            <a:pPr lvl="0" eaLnBrk="1" hangingPunct="1"/>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8914"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har char="•"/>
            </a:pPr>
            <a:fld id="{9A0DB2DC-4C9A-4742-B13C-FB6460FD3503}" type="slidenum">
              <a:rPr lang="en-US" altLang="zh-CN" dirty="0"/>
              <a:t>9</a:t>
            </a:fld>
            <a:endParaRPr lang="en-US" altLang="zh-CN" dirty="0"/>
          </a:p>
        </p:txBody>
      </p:sp>
      <p:sp>
        <p:nvSpPr>
          <p:cNvPr id="38915" name="Rectangle 2"/>
          <p:cNvSpPr>
            <a:spLocks noGrp="1" noRot="1" noChangeAspect="1" noTextEdit="1"/>
          </p:cNvSpPr>
          <p:nvPr>
            <p:ph type="sldImg"/>
          </p:nvPr>
        </p:nvSpPr>
        <p:spPr>
          <a:ln/>
        </p:spPr>
      </p:sp>
      <p:sp>
        <p:nvSpPr>
          <p:cNvPr id="38916" name="Rectangle 3"/>
          <p:cNvSpPr>
            <a:spLocks noGrp="1"/>
          </p:cNvSpPr>
          <p:nvPr>
            <p:ph type="body" idx="1"/>
          </p:nvPr>
        </p:nvSpPr>
        <p:spPr>
          <a:xfrm>
            <a:off x="914400" y="4343400"/>
            <a:ext cx="5029200" cy="4114800"/>
          </a:xfrm>
          <a:ln/>
        </p:spPr>
        <p:txBody>
          <a:bodyPr wrap="square" lIns="91440" tIns="45720" rIns="91440" bIns="45720" anchor="t"/>
          <a:lstStyle/>
          <a:p>
            <a:pPr lvl="0" eaLnBrk="1" hangingPunct="1"/>
            <a:r>
              <a:rPr lang="zh-CN" altLang="en-US" dirty="0"/>
              <a:t>取样</a:t>
            </a:r>
          </a:p>
        </p:txBody>
      </p:sp>
    </p:spTree>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Shine-Dalgarno （SD）是细菌和古细菌中信使RNA中核糖体结合位点序列。通常位于翻译起始密码子AUG上游约8~10个碱基位置。</a:t>
            </a:r>
          </a:p>
          <a:p>
            <a:endParaRPr lang="zh-CN" altLang="en-US"/>
          </a:p>
          <a:p>
            <a:r>
              <a:rPr lang="zh-CN" altLang="en-US"/>
              <a:t>SD序列帮助招募核糖体RNA，并将核糖体比对并结合到信使RNA（mRNA）的起始密码子，从而开始蛋白质合成。一旦被招募，tRNA可以按照密码子的指令顺序添加氨基酸，从翻译起始位点向下游移动进行蛋白质合成。SD序列（Shine-Dalgarnosequence）：mRNA中用于结合原核生物核糖体的序列。SD序列在细菌mRNA起始密码子AUG上游10个碱基左右处，有一段富含嘌呤的碱基序列，能与细菌16SrRNA3’端识别，帮助从起始AUG处开始翻译。SD序列（Shine-Dalgarnosequence）：mRNA中用于结合原核生物核糖体的序列。SD序列在细菌mRNA起始密码子AUG上游10个碱基左右处，有一段富含嘌呤的碱基序列，能与细菌16SrRNA3’端识别，帮助从起始AUG处开始翻译。细胞内对应于稀有密码子的tRNA较少，高频率使用这些密码子的基因翻译过程容易受阻，影响了蛋白质合成的总量。</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TextEdit="1"/>
          </p:cNvSpPr>
          <p:nvPr>
            <p:ph type="sldImg"/>
          </p:nvPr>
        </p:nvSpPr>
        <p:spPr/>
      </p:sp>
      <p:sp>
        <p:nvSpPr>
          <p:cNvPr id="43011" name="Rectangle 3"/>
          <p:cNvSpPr>
            <a:spLocks noGrp="1" noChangeArrowheads="1"/>
          </p:cNvSpPr>
          <p:nvPr>
            <p:ph type="body" idx="1"/>
          </p:nvPr>
        </p:nvSpPr>
        <p:spPr/>
        <p:txBody>
          <a:bodyPr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1" i="0" u="none" strike="noStrike" kern="120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无细胞蛋白合成体系：由细胞提取液，蛋白质合成底物，缓冲液，盐类及</a:t>
            </a:r>
            <a:r>
              <a:rPr kumimoji="0" lang="en-US" altLang="zh-CN" sz="1200" b="1" i="0" u="none" strike="noStrike" kern="120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DNA</a:t>
            </a:r>
            <a:r>
              <a:rPr kumimoji="0" lang="zh-CN" altLang="en-US" sz="1200" b="1" i="0" u="none" strike="noStrike" kern="120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或</a:t>
            </a:r>
            <a:r>
              <a:rPr kumimoji="0" lang="en-US" altLang="zh-CN" sz="1200" b="1" i="0" u="none" strike="noStrike" kern="120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RNA</a:t>
            </a:r>
            <a:r>
              <a:rPr kumimoji="0" lang="zh-CN" altLang="en-US" sz="1200" b="1" i="0" u="none" strike="noStrike" kern="1200" cap="none" spc="0" normalizeH="0" baseline="0" noProof="0" smtClean="0">
                <a:ln>
                  <a:noFill/>
                </a:ln>
                <a:solidFill>
                  <a:schemeClr val="tx2"/>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模板组成，体外合成蛋白，仅表达目的蛋白。</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p:txBody>
          <a:bodyPr wrap="square" lIns="91440" tIns="45720" rIns="91440" bIns="45720" anchor="ctr"/>
          <a:lstStyle/>
          <a:p>
            <a:pPr lvl="0"/>
            <a:r>
              <a:rPr lang="en-US" altLang="zh-CN" dirty="0"/>
              <a:t>N</a:t>
            </a:r>
            <a:r>
              <a:rPr lang="zh-CN" altLang="en-US" dirty="0"/>
              <a:t>端含有</a:t>
            </a:r>
            <a:r>
              <a:rPr lang="en-US" altLang="zh-CN" dirty="0"/>
              <a:t>Thrombin</a:t>
            </a:r>
            <a:r>
              <a:rPr lang="zh-CN" altLang="en-US" dirty="0"/>
              <a:t>蛋白酶切位点</a:t>
            </a:r>
            <a:r>
              <a:rPr lang="en-US" altLang="zh-CN" dirty="0"/>
              <a:t>; pET28a, b, c</a:t>
            </a:r>
            <a:r>
              <a:rPr lang="zh-CN" altLang="en-US" dirty="0"/>
              <a:t>的差异仅仅存在于多克隆位点处。</a:t>
            </a:r>
            <a:r>
              <a:rPr lang="en-US" altLang="zh-CN" dirty="0"/>
              <a:t>IPTG</a:t>
            </a:r>
            <a:r>
              <a:rPr lang="zh-CN" altLang="en-US" dirty="0"/>
              <a:t>可以和</a:t>
            </a:r>
            <a:r>
              <a:rPr lang="en-US" altLang="zh-CN" dirty="0"/>
              <a:t>LacI</a:t>
            </a:r>
            <a:r>
              <a:rPr lang="zh-CN" altLang="en-US" dirty="0"/>
              <a:t>结合，促使构象法神改变离开</a:t>
            </a:r>
            <a:r>
              <a:rPr lang="en-US" altLang="zh-CN" dirty="0"/>
              <a:t>LacO</a:t>
            </a:r>
            <a:r>
              <a:rPr lang="zh-CN" altLang="en-US" dirty="0"/>
              <a:t>，从而激活转录。</a:t>
            </a:r>
          </a:p>
          <a:p>
            <a:pPr lvl="0"/>
            <a:endParaRPr lang="zh-CN" altLang="en-US" dirty="0"/>
          </a:p>
          <a:p>
            <a:pPr lvl="0"/>
            <a:r>
              <a:rPr lang="zh-CN" altLang="en-US" dirty="0"/>
              <a:t>细胞内部自身的</a:t>
            </a:r>
            <a:r>
              <a:rPr lang="en-US" altLang="zh-CN" dirty="0"/>
              <a:t>LacI</a:t>
            </a:r>
            <a:r>
              <a:rPr lang="zh-CN" altLang="en-US" dirty="0"/>
              <a:t>表达水平低，因此如果外源不加入</a:t>
            </a:r>
            <a:r>
              <a:rPr lang="en-US" altLang="zh-CN" dirty="0"/>
              <a:t>LacI</a:t>
            </a:r>
            <a:r>
              <a:rPr lang="zh-CN" altLang="en-US" dirty="0"/>
              <a:t>会有很强的泄露，因此质粒本身往往会也带有</a:t>
            </a:r>
            <a:r>
              <a:rPr lang="en-US" altLang="zh-CN" dirty="0"/>
              <a:t>LacI.</a:t>
            </a:r>
          </a:p>
          <a:p>
            <a:pPr lvl="0"/>
            <a:endParaRPr lang="en-US" altLang="zh-CN" dirty="0"/>
          </a:p>
          <a:p>
            <a:pPr lvl="0"/>
            <a:r>
              <a:rPr lang="en-US" altLang="zh-CN" dirty="0"/>
              <a:t>Tac</a:t>
            </a:r>
            <a:r>
              <a:rPr lang="zh-CN" altLang="en-US" dirty="0"/>
              <a:t>启动子</a:t>
            </a:r>
          </a:p>
          <a:p>
            <a:pPr lvl="0"/>
            <a:endParaRPr lang="zh-CN" altLang="en-US" dirty="0"/>
          </a:p>
          <a:p>
            <a:pPr lvl="0"/>
            <a:r>
              <a:rPr lang="en-US" altLang="zh-CN" dirty="0"/>
              <a:t>tac</a:t>
            </a:r>
            <a:r>
              <a:rPr lang="zh-CN" altLang="en-US" dirty="0"/>
              <a:t>启动子是</a:t>
            </a:r>
            <a:r>
              <a:rPr lang="en-US" altLang="zh-CN" dirty="0"/>
              <a:t>trp</a:t>
            </a:r>
            <a:r>
              <a:rPr lang="zh-CN" altLang="en-US" dirty="0"/>
              <a:t>启动子和</a:t>
            </a:r>
            <a:r>
              <a:rPr lang="en-US" altLang="zh-CN" dirty="0"/>
              <a:t>lacUV5</a:t>
            </a:r>
            <a:r>
              <a:rPr lang="zh-CN" altLang="en-US" dirty="0"/>
              <a:t>的拼接杂合启动子，且转录水平更高，比</a:t>
            </a:r>
            <a:r>
              <a:rPr lang="en-US" altLang="zh-CN" dirty="0"/>
              <a:t>lacUV5</a:t>
            </a:r>
            <a:r>
              <a:rPr lang="zh-CN" altLang="en-US" dirty="0"/>
              <a:t>更优越。</a:t>
            </a:r>
          </a:p>
          <a:p>
            <a:pPr lvl="0"/>
            <a:endParaRPr lang="zh-CN" altLang="en-US" dirty="0"/>
          </a:p>
          <a:p>
            <a:pPr lvl="0"/>
            <a:r>
              <a:rPr lang="en-US" altLang="zh-CN" dirty="0"/>
              <a:t>Trc</a:t>
            </a:r>
            <a:r>
              <a:rPr lang="zh-CN" altLang="en-US" dirty="0"/>
              <a:t>启动子</a:t>
            </a:r>
          </a:p>
          <a:p>
            <a:pPr lvl="0"/>
            <a:endParaRPr lang="zh-CN" altLang="en-US" dirty="0"/>
          </a:p>
          <a:p>
            <a:pPr lvl="0"/>
            <a:r>
              <a:rPr lang="en-US" altLang="zh-CN" dirty="0"/>
              <a:t>trc</a:t>
            </a:r>
            <a:r>
              <a:rPr lang="zh-CN" altLang="en-US" dirty="0"/>
              <a:t>启动子是</a:t>
            </a:r>
            <a:r>
              <a:rPr lang="en-US" altLang="zh-CN" dirty="0"/>
              <a:t>trp</a:t>
            </a:r>
            <a:r>
              <a:rPr lang="zh-CN" altLang="en-US" dirty="0"/>
              <a:t>启动子和</a:t>
            </a:r>
            <a:r>
              <a:rPr lang="en-US" altLang="zh-CN" dirty="0"/>
              <a:t>lac</a:t>
            </a:r>
            <a:r>
              <a:rPr lang="zh-CN" altLang="en-US" dirty="0"/>
              <a:t>启动子的拼合启动子，同样具有比</a:t>
            </a:r>
            <a:r>
              <a:rPr lang="en-US" altLang="zh-CN" dirty="0"/>
              <a:t>trp</a:t>
            </a:r>
            <a:r>
              <a:rPr lang="zh-CN" altLang="en-US" dirty="0"/>
              <a:t>更高的转录效率和受</a:t>
            </a:r>
            <a:r>
              <a:rPr lang="en-US" altLang="zh-CN" dirty="0"/>
              <a:t>lacI</a:t>
            </a:r>
            <a:r>
              <a:rPr lang="zh-CN" altLang="en-US" dirty="0"/>
              <a:t>阻遏蛋白调控的强启动子特性。</a:t>
            </a:r>
          </a:p>
          <a:p>
            <a:pPr lvl="0"/>
            <a:endParaRPr lang="zh-CN" altLang="en-US" dirty="0"/>
          </a:p>
          <a:p>
            <a:pPr lvl="0"/>
            <a:r>
              <a:rPr lang="en-US" altLang="zh-CN" dirty="0"/>
              <a:t>T7 </a:t>
            </a:r>
            <a:r>
              <a:rPr lang="zh-CN" altLang="en-US" dirty="0"/>
              <a:t>噬菌体启动子</a:t>
            </a:r>
          </a:p>
          <a:p>
            <a:pPr lvl="0"/>
            <a:endParaRPr lang="zh-CN" altLang="en-US" dirty="0"/>
          </a:p>
          <a:p>
            <a:pPr lvl="0"/>
            <a:r>
              <a:rPr lang="en-US" altLang="zh-CN" dirty="0"/>
              <a:t>T7 </a:t>
            </a:r>
            <a:r>
              <a:rPr lang="zh-CN" altLang="en-US" dirty="0"/>
              <a:t>噬菌体启动子具有高度的特异性，只有 </a:t>
            </a:r>
            <a:r>
              <a:rPr lang="en-US" altLang="zh-CN" dirty="0"/>
              <a:t>T7 RNA </a:t>
            </a:r>
            <a:r>
              <a:rPr lang="zh-CN" altLang="en-US" dirty="0"/>
              <a:t>聚合酶才能使其启动，许多外源终止子都不能 有效地终止 </a:t>
            </a:r>
            <a:r>
              <a:rPr lang="en-US" altLang="zh-CN" dirty="0"/>
              <a:t>T7 RNA </a:t>
            </a:r>
            <a:r>
              <a:rPr lang="zh-CN" altLang="en-US" dirty="0"/>
              <a:t>聚合酶，因此它可以转录某些 不能被大肠杆菌 </a:t>
            </a:r>
            <a:r>
              <a:rPr lang="en-US" altLang="zh-CN" dirty="0"/>
              <a:t>RNA </a:t>
            </a:r>
            <a:r>
              <a:rPr lang="zh-CN" altLang="en-US" dirty="0"/>
              <a:t>聚合酶有效转录的序列，可以 高效表达其他系统不能有效表达的基因，这使该启 动子成为目前应用最为广泛的启动子之一。</a:t>
            </a:r>
            <a:r>
              <a:rPr lang="en-US" altLang="zh-CN" dirty="0"/>
              <a:t>T7 RNA </a:t>
            </a:r>
            <a:r>
              <a:rPr lang="zh-CN" altLang="en-US" dirty="0"/>
              <a:t>聚合酶与大肠杆菌 </a:t>
            </a:r>
            <a:r>
              <a:rPr lang="en-US" altLang="zh-CN" dirty="0"/>
              <a:t>RNA </a:t>
            </a:r>
            <a:r>
              <a:rPr lang="zh-CN" altLang="en-US" dirty="0"/>
              <a:t>聚合酶相比，在转录 时对 </a:t>
            </a:r>
            <a:r>
              <a:rPr lang="en-US" altLang="zh-CN" dirty="0"/>
              <a:t>DNA </a:t>
            </a:r>
            <a:r>
              <a:rPr lang="zh-CN" altLang="en-US" dirty="0"/>
              <a:t>链的延伸效率要高数倍，使其可以很好地 应用于 </a:t>
            </a:r>
            <a:r>
              <a:rPr lang="en-US" altLang="zh-CN" dirty="0"/>
              <a:t>E. coli BL21 (DE3) </a:t>
            </a:r>
            <a:r>
              <a:rPr lang="zh-CN" altLang="en-US" dirty="0"/>
              <a:t>表达宿主，因为 </a:t>
            </a:r>
            <a:r>
              <a:rPr lang="en-US" altLang="zh-CN" dirty="0"/>
              <a:t>E. coli BL21 (DE3) </a:t>
            </a:r>
            <a:r>
              <a:rPr lang="zh-CN" altLang="en-US" dirty="0"/>
              <a:t>宿主基因组上含有 </a:t>
            </a:r>
            <a:r>
              <a:rPr lang="en-US" altLang="zh-CN" dirty="0"/>
              <a:t>T7 RNA </a:t>
            </a:r>
            <a:r>
              <a:rPr lang="zh-CN" altLang="en-US" dirty="0"/>
              <a:t>聚合酶基 因，该基因通过 </a:t>
            </a:r>
            <a:r>
              <a:rPr lang="en-US" altLang="zh-CN" dirty="0"/>
              <a:t>lac </a:t>
            </a:r>
            <a:r>
              <a:rPr lang="zh-CN" altLang="en-US" dirty="0"/>
              <a:t>启动子系列的 </a:t>
            </a:r>
            <a:r>
              <a:rPr lang="en-US" altLang="zh-CN" dirty="0"/>
              <a:t>L8-UV5 lac </a:t>
            </a:r>
            <a:r>
              <a:rPr lang="zh-CN" altLang="en-US" dirty="0"/>
              <a:t>启动 子调控。</a:t>
            </a:r>
            <a:r>
              <a:rPr lang="en-US" altLang="zh-CN" dirty="0"/>
              <a:t>L8-UV5 lac </a:t>
            </a:r>
            <a:r>
              <a:rPr lang="zh-CN" altLang="en-US" dirty="0"/>
              <a:t>启动子因为含有突变位点而 与野生型 </a:t>
            </a:r>
            <a:r>
              <a:rPr lang="en-US" altLang="zh-CN" dirty="0"/>
              <a:t>lac </a:t>
            </a:r>
            <a:r>
              <a:rPr lang="zh-CN" altLang="en-US" dirty="0"/>
              <a:t>启动子相区别。在它的−</a:t>
            </a:r>
            <a:r>
              <a:rPr lang="en-US" altLang="zh-CN" dirty="0"/>
              <a:t>10 </a:t>
            </a:r>
            <a:r>
              <a:rPr lang="zh-CN" altLang="en-US" dirty="0"/>
              <a:t>区有 </a:t>
            </a:r>
            <a:r>
              <a:rPr lang="en-US" altLang="zh-CN" dirty="0"/>
              <a:t>2 </a:t>
            </a:r>
            <a:r>
              <a:rPr lang="zh-CN" altLang="en-US" dirty="0"/>
              <a:t>个位 点的突变，这增强了它的启动效率，并且降低了它 对 </a:t>
            </a:r>
            <a:r>
              <a:rPr lang="en-US" altLang="zh-CN" dirty="0"/>
              <a:t>AMP </a:t>
            </a:r>
            <a:r>
              <a:rPr lang="zh-CN" altLang="en-US" dirty="0"/>
              <a:t>循环的依赖，另外它还有一个位点的突变， 这导致了该启动子对葡萄糖的敏感性降低，即在 葡萄糖存在的情况下，</a:t>
            </a:r>
            <a:r>
              <a:rPr lang="en-US" altLang="zh-CN" dirty="0"/>
              <a:t>T7 RNA </a:t>
            </a:r>
            <a:r>
              <a:rPr lang="zh-CN" altLang="en-US" dirty="0"/>
              <a:t>聚合酶也可以被 </a:t>
            </a:r>
            <a:r>
              <a:rPr lang="en-US" altLang="zh-CN" dirty="0"/>
              <a:t>IPTG </a:t>
            </a:r>
            <a:r>
              <a:rPr lang="zh-CN" altLang="en-US" dirty="0"/>
              <a:t>有效地诱导表达。但由于其启动效率很高，如 果表达的外源蛋白对宿主有毒害，则不利于外源基 因的表达。这也使得该启动子在应用中存在一定 的局限。</a:t>
            </a:r>
          </a:p>
        </p:txBody>
      </p:sp>
      <p:sp>
        <p:nvSpPr>
          <p:cNvPr id="1741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buChar char="•"/>
            </a:pPr>
            <a:fld id="{9A0DB2DC-4C9A-4742-B13C-FB6460FD3503}" type="slidenum">
              <a:rPr lang="en-US" altLang="zh-CN" dirty="0"/>
              <a:t>21</a:t>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0482" name="Rectangle 2"/>
          <p:cNvSpPr>
            <a:spLocks noGrp="1" noRot="1" noChangeAspect="1" noTextEdit="1"/>
          </p:cNvSpPr>
          <p:nvPr>
            <p:ph type="sldImg"/>
          </p:nvPr>
        </p:nvSpPr>
        <p:spPr/>
      </p:sp>
      <p:sp>
        <p:nvSpPr>
          <p:cNvPr id="20483" name="Rectangle 3"/>
          <p:cNvSpPr>
            <a:spLocks noGrp="1"/>
          </p:cNvSpPr>
          <p:nvPr>
            <p:ph type="body" idx="1"/>
          </p:nvPr>
        </p:nvSpPr>
        <p:spPr/>
        <p:txBody>
          <a:bodyPr wrap="square" lIns="91440" tIns="45720" rIns="91440" bIns="45720" anchor="ctr"/>
          <a:lstStyle/>
          <a:p>
            <a:pPr lvl="0"/>
            <a:r>
              <a:rPr lang="zh-CN" altLang="en-US" dirty="0"/>
              <a:t>启动子Tac，  融合表达麦芽糖结合蛋白MBP，蛋白定位于细胞周质。</a:t>
            </a:r>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TextEdit="1"/>
          </p:cNvSpPr>
          <p:nvPr>
            <p:ph type="sldImg"/>
          </p:nvPr>
        </p:nvSpPr>
        <p:spPr/>
      </p:sp>
      <p:sp>
        <p:nvSpPr>
          <p:cNvPr id="22531" name="Rectangle 3"/>
          <p:cNvSpPr>
            <a:spLocks noGrp="1"/>
          </p:cNvSpPr>
          <p:nvPr>
            <p:ph type="body" idx="1"/>
          </p:nvPr>
        </p:nvSpPr>
        <p:spPr/>
        <p:txBody>
          <a:bodyPr wrap="square" lIns="91440" tIns="45720" rIns="91440" bIns="45720" anchor="ctr"/>
          <a:lstStyle/>
          <a:p>
            <a:pPr lvl="0"/>
            <a:r>
              <a:rPr lang="zh-CN" altLang="en-US" b="1" dirty="0">
                <a:solidFill>
                  <a:srgbClr val="FF0000"/>
                </a:solidFill>
              </a:rPr>
              <a:t>大</a:t>
            </a:r>
            <a:r>
              <a:rPr lang="zh-CN" altLang="en-US" b="1" dirty="0"/>
              <a:t>肠杆菌系统由于遗传学、生物化学、分子生物学方面已被充分了解而成为表达异源蛋白质的首选表达系统。</a:t>
            </a:r>
            <a:r>
              <a:rPr lang="zh-CN" altLang="en-US" b="1" dirty="0">
                <a:solidFill>
                  <a:srgbClr val="000000"/>
                </a:solidFill>
                <a:latin typeface="Open Sans"/>
              </a:rPr>
              <a:t>大肠杆菌蛋白表达系统介绍</a:t>
            </a:r>
          </a:p>
          <a:p>
            <a:pPr lvl="0" algn="just"/>
            <a:r>
              <a:rPr lang="zh-CN" altLang="en-US" b="1" dirty="0">
                <a:solidFill>
                  <a:srgbClr val="333333"/>
                </a:solidFill>
                <a:latin typeface="Open Sans"/>
              </a:rPr>
              <a:t>背景</a:t>
            </a:r>
            <a:endParaRPr lang="zh-CN" altLang="en-US" dirty="0">
              <a:solidFill>
                <a:srgbClr val="555555"/>
              </a:solidFill>
              <a:latin typeface="Open Sans"/>
            </a:endParaRPr>
          </a:p>
          <a:p>
            <a:pPr lvl="0" algn="just"/>
            <a:r>
              <a:rPr lang="zh-CN" altLang="en-US" dirty="0">
                <a:solidFill>
                  <a:srgbClr val="555555"/>
                </a:solidFill>
                <a:latin typeface="Open Sans"/>
              </a:rPr>
              <a:t>大肠杆菌（</a:t>
            </a:r>
            <a:r>
              <a:rPr lang="en-US" altLang="zh-CN" i="1" dirty="0">
                <a:solidFill>
                  <a:srgbClr val="333333"/>
                </a:solidFill>
                <a:latin typeface="Open Sans"/>
              </a:rPr>
              <a:t>Escherichia coli</a:t>
            </a:r>
            <a:r>
              <a:rPr lang="zh-CN" altLang="en-US" dirty="0">
                <a:solidFill>
                  <a:srgbClr val="555555"/>
                </a:solidFill>
                <a:latin typeface="Open Sans"/>
              </a:rPr>
              <a:t>），又名大肠埃希氏菌，为</a:t>
            </a:r>
            <a:r>
              <a:rPr lang="en-US" altLang="zh-CN" dirty="0">
                <a:solidFill>
                  <a:srgbClr val="555555"/>
                </a:solidFill>
                <a:latin typeface="Open Sans"/>
              </a:rPr>
              <a:t>Escherich</a:t>
            </a:r>
            <a:r>
              <a:rPr lang="zh-CN" altLang="en-US" dirty="0">
                <a:solidFill>
                  <a:srgbClr val="555555"/>
                </a:solidFill>
                <a:latin typeface="Open Sans"/>
              </a:rPr>
              <a:t>在</a:t>
            </a:r>
            <a:r>
              <a:rPr lang="en-US" altLang="zh-CN" dirty="0">
                <a:solidFill>
                  <a:srgbClr val="555555"/>
                </a:solidFill>
                <a:latin typeface="Open Sans"/>
              </a:rPr>
              <a:t>1885</a:t>
            </a:r>
            <a:r>
              <a:rPr lang="zh-CN" altLang="en-US" dirty="0">
                <a:solidFill>
                  <a:srgbClr val="555555"/>
                </a:solidFill>
                <a:latin typeface="Open Sans"/>
              </a:rPr>
              <a:t>年发现的。大肠菌是一种条件致病菌，在一定条件下能够引起人和多种动物的胃肠道</a:t>
            </a:r>
            <a:r>
              <a:rPr lang="en-US" altLang="zh-CN" dirty="0">
                <a:solidFill>
                  <a:srgbClr val="555555"/>
                </a:solidFill>
                <a:latin typeface="Open Sans"/>
              </a:rPr>
              <a:t>/</a:t>
            </a:r>
            <a:r>
              <a:rPr lang="zh-CN" altLang="en-US" dirty="0">
                <a:solidFill>
                  <a:srgbClr val="555555"/>
                </a:solidFill>
                <a:latin typeface="Open Sans"/>
              </a:rPr>
              <a:t>尿道等多种组织器官感染。大肠杆菌属于大肠菌型厌氧革兰氏阴性细菌，通常存在于生物肠道中。大多数大肠杆菌菌株是无害的，但某些血清型可导致宿主严重食物中毒。</a:t>
            </a:r>
          </a:p>
          <a:p>
            <a:pPr lvl="0" algn="ctr"/>
            <a:r>
              <a:rPr lang="zh-CN" altLang="en-US" dirty="0">
                <a:solidFill>
                  <a:srgbClr val="555555"/>
                </a:solidFill>
                <a:latin typeface="Open Sans"/>
              </a:rPr>
              <a:t>图</a:t>
            </a:r>
            <a:r>
              <a:rPr lang="en-US" altLang="zh-CN" dirty="0">
                <a:solidFill>
                  <a:srgbClr val="555555"/>
                </a:solidFill>
                <a:latin typeface="Open Sans"/>
              </a:rPr>
              <a:t>1. </a:t>
            </a:r>
            <a:r>
              <a:rPr lang="zh-CN" altLang="en-US" dirty="0">
                <a:solidFill>
                  <a:srgbClr val="555555"/>
                </a:solidFill>
                <a:latin typeface="Open Sans"/>
              </a:rPr>
              <a:t>大肠杆菌。</a:t>
            </a:r>
          </a:p>
          <a:p>
            <a:pPr lvl="0" algn="just"/>
            <a:r>
              <a:rPr lang="zh-CN" altLang="en-US" dirty="0">
                <a:solidFill>
                  <a:srgbClr val="555555"/>
                </a:solidFill>
                <a:latin typeface="Open Sans"/>
              </a:rPr>
              <a:t>无害的大肠杆菌是正常肠道菌群的一部分，与该生物体共生，可以通过产生维生素</a:t>
            </a:r>
            <a:r>
              <a:rPr lang="en-US" altLang="zh-CN" dirty="0">
                <a:solidFill>
                  <a:srgbClr val="555555"/>
                </a:solidFill>
                <a:latin typeface="Open Sans"/>
              </a:rPr>
              <a:t>K2</a:t>
            </a:r>
            <a:r>
              <a:rPr lang="zh-CN" altLang="en-US" dirty="0">
                <a:solidFill>
                  <a:srgbClr val="555555"/>
                </a:solidFill>
                <a:latin typeface="Open Sans"/>
              </a:rPr>
              <a:t>有益于身体，并防止病原体在肠道中扩散。大肠杆菌是可用于重组蛋白生产的宿主菌株。它具有遗传背景清晰，培养操作简单，转化和转导效率高，生长繁殖快，成本低，靶蛋白快速大规模生产等优点。而且，外源基因产物的表达水平远高于其他基因表达系统，并且表达的蛋白质量可以超过细菌总蛋白质的</a:t>
            </a:r>
            <a:r>
              <a:rPr lang="en-US" altLang="zh-CN" dirty="0">
                <a:solidFill>
                  <a:srgbClr val="555555"/>
                </a:solidFill>
                <a:latin typeface="Open Sans"/>
              </a:rPr>
              <a:t>30</a:t>
            </a:r>
            <a:r>
              <a:rPr lang="zh-CN" altLang="en-US" dirty="0">
                <a:solidFill>
                  <a:srgbClr val="555555"/>
                </a:solidFill>
                <a:latin typeface="Open Sans"/>
              </a:rPr>
              <a:t>％。 因此，</a:t>
            </a:r>
            <a:r>
              <a:rPr lang="zh-CN" altLang="en-US" b="1" dirty="0">
                <a:solidFill>
                  <a:srgbClr val="0046CE"/>
                </a:solidFill>
                <a:latin typeface="Open Sans"/>
                <a:hlinkClick r:id="rId3"/>
              </a:rPr>
              <a:t>大肠杆菌表达系统</a:t>
            </a:r>
            <a:r>
              <a:rPr lang="zh-CN" altLang="en-US" dirty="0">
                <a:solidFill>
                  <a:srgbClr val="555555"/>
                </a:solidFill>
                <a:latin typeface="Open Sans"/>
              </a:rPr>
              <a:t>是使用最广泛的蛋白质表达系统，市售的大约</a:t>
            </a:r>
            <a:r>
              <a:rPr lang="en-US" altLang="zh-CN" dirty="0">
                <a:solidFill>
                  <a:srgbClr val="555555"/>
                </a:solidFill>
                <a:latin typeface="Open Sans"/>
              </a:rPr>
              <a:t>30%</a:t>
            </a:r>
            <a:r>
              <a:rPr lang="zh-CN" altLang="en-US" dirty="0">
                <a:solidFill>
                  <a:srgbClr val="555555"/>
                </a:solidFill>
                <a:latin typeface="Open Sans"/>
              </a:rPr>
              <a:t>的重组蛋白产品都是由大肠杆菌系统生产而来。</a:t>
            </a:r>
          </a:p>
          <a:p>
            <a:pPr lvl="0" algn="ctr"/>
            <a:r>
              <a:rPr lang="zh-CN" altLang="en-US" dirty="0">
                <a:solidFill>
                  <a:srgbClr val="555555"/>
                </a:solidFill>
                <a:latin typeface="Open Sans"/>
              </a:rPr>
              <a:t>表</a:t>
            </a:r>
            <a:r>
              <a:rPr lang="en-US" altLang="zh-CN" dirty="0">
                <a:solidFill>
                  <a:srgbClr val="555555"/>
                </a:solidFill>
                <a:latin typeface="Open Sans"/>
              </a:rPr>
              <a:t>1.</a:t>
            </a:r>
            <a:r>
              <a:rPr lang="zh-CN" altLang="en-US" dirty="0">
                <a:solidFill>
                  <a:srgbClr val="555555"/>
                </a:solidFill>
                <a:latin typeface="Open Sans"/>
              </a:rPr>
              <a:t>大肠杆菌与其他表达系统比较</a:t>
            </a:r>
          </a:p>
          <a:p>
            <a:pPr lvl="0"/>
            <a:r>
              <a:rPr lang="zh-CN" altLang="en-US" b="1" dirty="0">
                <a:solidFill>
                  <a:srgbClr val="FFFFFF"/>
                </a:solidFill>
                <a:latin typeface="Open Sans"/>
              </a:rPr>
              <a:t> 优点缺点</a:t>
            </a:r>
            <a:r>
              <a:rPr lang="zh-CN" altLang="en-US" b="1" dirty="0">
                <a:solidFill>
                  <a:srgbClr val="333333"/>
                </a:solidFill>
                <a:latin typeface="Open Sans"/>
              </a:rPr>
              <a:t>大肠杆菌</a:t>
            </a:r>
            <a:r>
              <a:rPr lang="zh-CN" altLang="en-US" dirty="0">
                <a:solidFill>
                  <a:srgbClr val="333333"/>
                </a:solidFill>
                <a:latin typeface="Open Sans"/>
              </a:rPr>
              <a:t>表达背景清楚，表达水平高、操作简单，培养周期短，抗污染能力强不能进行翻译后的修饰加工，含有大量内毒素</a:t>
            </a:r>
            <a:r>
              <a:rPr lang="zh-CN" altLang="en-US" b="1" dirty="0">
                <a:solidFill>
                  <a:srgbClr val="333333"/>
                </a:solidFill>
                <a:latin typeface="Open Sans"/>
              </a:rPr>
              <a:t>哺乳动物表达系统</a:t>
            </a:r>
            <a:r>
              <a:rPr lang="zh-CN" altLang="en-US" dirty="0">
                <a:solidFill>
                  <a:srgbClr val="333333"/>
                </a:solidFill>
                <a:latin typeface="Open Sans"/>
              </a:rPr>
              <a:t>可以使蛋白正确折叠，提供复杂的</a:t>
            </a:r>
            <a:r>
              <a:rPr lang="en-US" altLang="zh-CN" dirty="0">
                <a:solidFill>
                  <a:srgbClr val="333333"/>
                </a:solidFill>
                <a:latin typeface="Open Sans"/>
              </a:rPr>
              <a:t>N</a:t>
            </a:r>
            <a:r>
              <a:rPr lang="zh-CN" altLang="en-US" dirty="0">
                <a:solidFill>
                  <a:srgbClr val="333333"/>
                </a:solidFill>
                <a:latin typeface="Open Sans"/>
              </a:rPr>
              <a:t>型糖基化和准确的</a:t>
            </a:r>
            <a:r>
              <a:rPr lang="en-US" altLang="zh-CN" dirty="0">
                <a:solidFill>
                  <a:srgbClr val="333333"/>
                </a:solidFill>
                <a:latin typeface="Open Sans"/>
              </a:rPr>
              <a:t>O</a:t>
            </a:r>
            <a:r>
              <a:rPr lang="zh-CN" altLang="en-US" dirty="0">
                <a:solidFill>
                  <a:srgbClr val="333333"/>
                </a:solidFill>
                <a:latin typeface="Open Sans"/>
              </a:rPr>
              <a:t>型糖基化等加工修饰，更接近于天然蛋白产率低，某些糖基化产物不稳定、不易纯化，费用昂贵</a:t>
            </a:r>
            <a:r>
              <a:rPr lang="zh-CN" altLang="en-US" b="1" dirty="0">
                <a:solidFill>
                  <a:srgbClr val="333333"/>
                </a:solidFill>
                <a:latin typeface="Open Sans"/>
              </a:rPr>
              <a:t>酵母表达系统</a:t>
            </a:r>
            <a:r>
              <a:rPr lang="zh-CN" altLang="en-US" dirty="0">
                <a:solidFill>
                  <a:srgbClr val="333333"/>
                </a:solidFill>
                <a:latin typeface="Open Sans"/>
              </a:rPr>
              <a:t>使用简单，表达量高，可大规模生产，可对异源蛋白修饰酵母表达蛋白有时会出现蛋白切割问题</a:t>
            </a:r>
            <a:r>
              <a:rPr lang="zh-CN" altLang="en-US" b="1" dirty="0">
                <a:solidFill>
                  <a:srgbClr val="333333"/>
                </a:solidFill>
                <a:latin typeface="Open Sans"/>
              </a:rPr>
              <a:t>昆虫表达系统</a:t>
            </a:r>
            <a:r>
              <a:rPr lang="zh-CN" altLang="en-US" dirty="0">
                <a:solidFill>
                  <a:srgbClr val="333333"/>
                </a:solidFill>
                <a:latin typeface="Open Sans"/>
              </a:rPr>
              <a:t>高效表达，完善的加工修饰，易从无血清上清中纯化蛋白，无内毒素外源蛋白表达处于极晚期病毒启动子的调控之下，由于病毒感染，细胞开始死亡，无法进行连续性表达</a:t>
            </a:r>
          </a:p>
          <a:p>
            <a:pPr lvl="0" algn="just"/>
            <a:r>
              <a:rPr lang="zh-CN" altLang="en-US" dirty="0">
                <a:solidFill>
                  <a:srgbClr val="555555"/>
                </a:solidFill>
                <a:latin typeface="Open Sans"/>
              </a:rPr>
              <a:t>尽管有许多优越性，但大肠杆菌表达系统有一些限制，比如外源蛋白容易被宿主蛋白酶攻击，或者蛋白不能正确折叠形成包涵体。一些优化策略可以用来解决这些问题，比如表达稀有密码子、应用融合标签，降低包涵体形成、改变表达菌株、单一蛋白技术、自诱导以及高密度细胞培养等。</a:t>
            </a:r>
          </a:p>
          <a:p>
            <a:pPr lvl="0" algn="just"/>
            <a:r>
              <a:rPr lang="zh-CN" altLang="en-US" b="1" dirty="0">
                <a:solidFill>
                  <a:srgbClr val="333333"/>
                </a:solidFill>
                <a:latin typeface="Open Sans"/>
              </a:rPr>
              <a:t>大肠杆菌蛋白表达原理</a:t>
            </a:r>
            <a:endParaRPr lang="zh-CN" altLang="en-US" dirty="0">
              <a:solidFill>
                <a:srgbClr val="555555"/>
              </a:solidFill>
              <a:latin typeface="Open Sans"/>
            </a:endParaRPr>
          </a:p>
          <a:p>
            <a:pPr lvl="0" algn="just"/>
            <a:r>
              <a:rPr lang="en-US" altLang="zh-CN" b="1" dirty="0">
                <a:solidFill>
                  <a:srgbClr val="333333"/>
                </a:solidFill>
                <a:latin typeface="Open Sans"/>
              </a:rPr>
              <a:t>1. </a:t>
            </a:r>
            <a:r>
              <a:rPr lang="zh-CN" altLang="en-US" b="1" dirty="0">
                <a:solidFill>
                  <a:srgbClr val="333333"/>
                </a:solidFill>
                <a:latin typeface="Open Sans"/>
              </a:rPr>
              <a:t>表达载体</a:t>
            </a:r>
            <a:endParaRPr lang="zh-CN" altLang="en-US" dirty="0">
              <a:solidFill>
                <a:srgbClr val="555555"/>
              </a:solidFill>
              <a:latin typeface="Open Sans"/>
            </a:endParaRPr>
          </a:p>
          <a:p>
            <a:pPr lvl="0" algn="just"/>
            <a:r>
              <a:rPr lang="zh-CN" altLang="en-US" dirty="0">
                <a:solidFill>
                  <a:srgbClr val="555555"/>
                </a:solidFill>
                <a:latin typeface="Open Sans"/>
              </a:rPr>
              <a:t>小型环状</a:t>
            </a:r>
            <a:r>
              <a:rPr lang="en-US" altLang="zh-CN" dirty="0">
                <a:solidFill>
                  <a:srgbClr val="555555"/>
                </a:solidFill>
                <a:latin typeface="Open Sans"/>
              </a:rPr>
              <a:t>DNA</a:t>
            </a:r>
            <a:r>
              <a:rPr lang="zh-CN" altLang="en-US" dirty="0">
                <a:solidFill>
                  <a:srgbClr val="555555"/>
                </a:solidFill>
                <a:latin typeface="Open Sans"/>
              </a:rPr>
              <a:t>可以自我复制。完整的质粒载体必须具有复制起点，启动子，插入的目的基因，筛选标记和终止子。根据表达蛋白质的类型可分为单纯表达载体和融合表达载体，前者是在目标蛋白的</a:t>
            </a:r>
            <a:r>
              <a:rPr lang="en-US" altLang="zh-CN" dirty="0">
                <a:solidFill>
                  <a:srgbClr val="555555"/>
                </a:solidFill>
                <a:latin typeface="Open Sans"/>
              </a:rPr>
              <a:t>N</a:t>
            </a:r>
            <a:r>
              <a:rPr lang="zh-CN" altLang="en-US" dirty="0">
                <a:solidFill>
                  <a:srgbClr val="555555"/>
                </a:solidFill>
                <a:latin typeface="Open Sans"/>
              </a:rPr>
              <a:t>端</a:t>
            </a:r>
            <a:r>
              <a:rPr lang="en-US" altLang="zh-CN" dirty="0">
                <a:solidFill>
                  <a:srgbClr val="555555"/>
                </a:solidFill>
                <a:latin typeface="Open Sans"/>
              </a:rPr>
              <a:t>/C</a:t>
            </a:r>
            <a:r>
              <a:rPr lang="zh-CN" altLang="en-US" dirty="0">
                <a:solidFill>
                  <a:srgbClr val="555555"/>
                </a:solidFill>
                <a:latin typeface="Open Sans"/>
              </a:rPr>
              <a:t>端添加特殊的序列，从而促进蛋白的可溶性和正确折叠，方便目的蛋白的快速亲和纯化，或者目标蛋白的表达定位。</a:t>
            </a:r>
            <a:r>
              <a:rPr lang="en-US" altLang="zh-CN" dirty="0">
                <a:solidFill>
                  <a:srgbClr val="555555"/>
                </a:solidFill>
                <a:latin typeface="Open Sans"/>
              </a:rPr>
              <a:t>His</a:t>
            </a:r>
            <a:r>
              <a:rPr lang="zh-CN" altLang="en-US" dirty="0">
                <a:solidFill>
                  <a:srgbClr val="555555"/>
                </a:solidFill>
                <a:latin typeface="Open Sans"/>
              </a:rPr>
              <a:t>和</a:t>
            </a:r>
            <a:r>
              <a:rPr lang="en-US" altLang="zh-CN" dirty="0">
                <a:solidFill>
                  <a:srgbClr val="555555"/>
                </a:solidFill>
                <a:latin typeface="Open Sans"/>
              </a:rPr>
              <a:t>GST-</a:t>
            </a:r>
            <a:r>
              <a:rPr lang="zh-CN" altLang="en-US" dirty="0">
                <a:solidFill>
                  <a:srgbClr val="555555"/>
                </a:solidFill>
                <a:latin typeface="Open Sans"/>
              </a:rPr>
              <a:t>是常使用的融合标签。</a:t>
            </a:r>
          </a:p>
          <a:p>
            <a:pPr lvl="0" algn="just"/>
            <a:r>
              <a:rPr lang="en-US" altLang="zh-CN" b="1" dirty="0">
                <a:solidFill>
                  <a:srgbClr val="333333"/>
                </a:solidFill>
                <a:latin typeface="Open Sans"/>
              </a:rPr>
              <a:t>2. </a:t>
            </a:r>
            <a:r>
              <a:rPr lang="zh-CN" altLang="en-US" b="1" dirty="0">
                <a:solidFill>
                  <a:srgbClr val="333333"/>
                </a:solidFill>
                <a:latin typeface="Open Sans"/>
              </a:rPr>
              <a:t>表达宿主菌</a:t>
            </a:r>
            <a:endParaRPr lang="zh-CN" altLang="en-US" dirty="0">
              <a:solidFill>
                <a:srgbClr val="555555"/>
              </a:solidFill>
              <a:latin typeface="Open Sans"/>
            </a:endParaRPr>
          </a:p>
          <a:p>
            <a:pPr lvl="0" algn="just"/>
            <a:r>
              <a:rPr lang="zh-CN" altLang="en-US" dirty="0">
                <a:solidFill>
                  <a:srgbClr val="555555"/>
                </a:solidFill>
                <a:latin typeface="Open Sans"/>
              </a:rPr>
              <a:t>表达蛋白质的生物即为大肠杆菌。宿主细菌的选择主要基于宿主细菌的特征和靶蛋白的特征。例如，靶蛋白需要形成二硫键。可以选择</a:t>
            </a:r>
            <a:r>
              <a:rPr lang="en-US" altLang="zh-CN" dirty="0">
                <a:solidFill>
                  <a:srgbClr val="555555"/>
                </a:solidFill>
                <a:latin typeface="Open Sans"/>
              </a:rPr>
              <a:t>Origami 2</a:t>
            </a:r>
            <a:r>
              <a:rPr lang="zh-CN" altLang="en-US" dirty="0">
                <a:solidFill>
                  <a:srgbClr val="555555"/>
                </a:solidFill>
                <a:latin typeface="Open Sans"/>
              </a:rPr>
              <a:t>系列，</a:t>
            </a:r>
            <a:r>
              <a:rPr lang="en-US" altLang="zh-CN" dirty="0">
                <a:solidFill>
                  <a:srgbClr val="555555"/>
                </a:solidFill>
                <a:latin typeface="Open Sans"/>
              </a:rPr>
              <a:t>Origami</a:t>
            </a:r>
            <a:r>
              <a:rPr lang="zh-CN" altLang="en-US" dirty="0">
                <a:solidFill>
                  <a:srgbClr val="555555"/>
                </a:solidFill>
                <a:latin typeface="Open Sans"/>
              </a:rPr>
              <a:t>可以显着增加在细胞质中形成二硫键的可能性，并提高蛋白质的溶解度和活性。</a:t>
            </a:r>
          </a:p>
          <a:p>
            <a:pPr lvl="0" algn="just"/>
            <a:r>
              <a:rPr lang="zh-CN" altLang="en-US" b="1" dirty="0">
                <a:solidFill>
                  <a:srgbClr val="333333"/>
                </a:solidFill>
                <a:latin typeface="Open Sans"/>
              </a:rPr>
              <a:t>大肠杆菌表达系统种类</a:t>
            </a:r>
            <a:endParaRPr lang="zh-CN" altLang="en-US" dirty="0">
              <a:solidFill>
                <a:srgbClr val="555555"/>
              </a:solidFill>
              <a:latin typeface="Open Sans"/>
            </a:endParaRPr>
          </a:p>
          <a:p>
            <a:pPr lvl="0" algn="just"/>
            <a:r>
              <a:rPr lang="en-US" altLang="zh-CN" b="1" dirty="0">
                <a:solidFill>
                  <a:srgbClr val="333333"/>
                </a:solidFill>
                <a:latin typeface="Open Sans"/>
              </a:rPr>
              <a:t>1. T7</a:t>
            </a:r>
            <a:r>
              <a:rPr lang="zh-CN" altLang="en-US" b="1" dirty="0">
                <a:solidFill>
                  <a:srgbClr val="333333"/>
                </a:solidFill>
                <a:latin typeface="Open Sans"/>
              </a:rPr>
              <a:t>大肠杆菌表达</a:t>
            </a:r>
            <a:endParaRPr lang="zh-CN" altLang="en-US" dirty="0">
              <a:solidFill>
                <a:srgbClr val="555555"/>
              </a:solidFill>
              <a:latin typeface="Open Sans"/>
            </a:endParaRPr>
          </a:p>
          <a:p>
            <a:pPr lvl="0" algn="just"/>
            <a:r>
              <a:rPr lang="en-US" altLang="zh-CN" dirty="0">
                <a:solidFill>
                  <a:srgbClr val="555555"/>
                </a:solidFill>
                <a:latin typeface="Open Sans"/>
              </a:rPr>
              <a:t>T7</a:t>
            </a:r>
            <a:r>
              <a:rPr lang="zh-CN" altLang="en-US" dirty="0">
                <a:solidFill>
                  <a:srgbClr val="555555"/>
                </a:solidFill>
                <a:latin typeface="Open Sans"/>
              </a:rPr>
              <a:t>大肠杆菌表达表达目的基因的水平较高。但是如果目的基因对大肠杆菌有毒性，则会影响细胞的生长。</a:t>
            </a:r>
            <a:r>
              <a:rPr lang="en-US" altLang="zh-CN" dirty="0">
                <a:solidFill>
                  <a:srgbClr val="555555"/>
                </a:solidFill>
                <a:latin typeface="Open Sans"/>
              </a:rPr>
              <a:t>T7</a:t>
            </a:r>
            <a:r>
              <a:rPr lang="zh-CN" altLang="en-US" dirty="0">
                <a:solidFill>
                  <a:srgbClr val="555555"/>
                </a:solidFill>
                <a:latin typeface="Open Sans"/>
              </a:rPr>
              <a:t>大肠杆菌表达是用</a:t>
            </a:r>
            <a:r>
              <a:rPr lang="en-US" altLang="zh-CN" dirty="0">
                <a:solidFill>
                  <a:srgbClr val="555555"/>
                </a:solidFill>
                <a:latin typeface="Open Sans"/>
              </a:rPr>
              <a:t>T7</a:t>
            </a:r>
            <a:r>
              <a:rPr lang="zh-CN" altLang="en-US" dirty="0">
                <a:solidFill>
                  <a:srgbClr val="555555"/>
                </a:solidFill>
                <a:latin typeface="Open Sans"/>
              </a:rPr>
              <a:t>启动子和</a:t>
            </a:r>
            <a:r>
              <a:rPr lang="en-US" altLang="zh-CN" dirty="0">
                <a:solidFill>
                  <a:srgbClr val="555555"/>
                </a:solidFill>
                <a:latin typeface="Open Sans"/>
              </a:rPr>
              <a:t>T7 </a:t>
            </a:r>
            <a:r>
              <a:rPr lang="zh-CN" altLang="en-US" dirty="0">
                <a:solidFill>
                  <a:srgbClr val="555555"/>
                </a:solidFill>
                <a:latin typeface="Open Sans"/>
              </a:rPr>
              <a:t>噬箘体转录体系的元件构建的表达系统。</a:t>
            </a:r>
            <a:r>
              <a:rPr lang="en-US" altLang="zh-CN" dirty="0">
                <a:solidFill>
                  <a:srgbClr val="555555"/>
                </a:solidFill>
                <a:latin typeface="Open Sans"/>
              </a:rPr>
              <a:t>T7 RNA</a:t>
            </a:r>
            <a:r>
              <a:rPr lang="zh-CN" altLang="en-US" dirty="0">
                <a:solidFill>
                  <a:srgbClr val="555555"/>
                </a:solidFill>
                <a:latin typeface="Open Sans"/>
              </a:rPr>
              <a:t>聚合酶是高活性</a:t>
            </a:r>
            <a:r>
              <a:rPr lang="en-US" altLang="zh-CN" dirty="0">
                <a:solidFill>
                  <a:srgbClr val="555555"/>
                </a:solidFill>
                <a:latin typeface="Open Sans"/>
              </a:rPr>
              <a:t>RNA</a:t>
            </a:r>
            <a:r>
              <a:rPr lang="zh-CN" altLang="en-US" dirty="0">
                <a:solidFill>
                  <a:srgbClr val="555555"/>
                </a:solidFill>
                <a:latin typeface="Open Sans"/>
              </a:rPr>
              <a:t>聚合酶，</a:t>
            </a:r>
            <a:r>
              <a:rPr lang="en-US" altLang="zh-CN" dirty="0">
                <a:solidFill>
                  <a:srgbClr val="555555"/>
                </a:solidFill>
                <a:latin typeface="Open Sans"/>
              </a:rPr>
              <a:t>mRNA</a:t>
            </a:r>
            <a:r>
              <a:rPr lang="zh-CN" altLang="en-US" dirty="0">
                <a:solidFill>
                  <a:srgbClr val="555555"/>
                </a:solidFill>
                <a:latin typeface="Open Sans"/>
              </a:rPr>
              <a:t>的合成速度是大肠杆菌中</a:t>
            </a:r>
            <a:r>
              <a:rPr lang="en-US" altLang="zh-CN" dirty="0">
                <a:solidFill>
                  <a:srgbClr val="555555"/>
                </a:solidFill>
                <a:latin typeface="Open Sans"/>
              </a:rPr>
              <a:t>RNA</a:t>
            </a:r>
            <a:r>
              <a:rPr lang="zh-CN" altLang="en-US" dirty="0">
                <a:solidFill>
                  <a:srgbClr val="555555"/>
                </a:solidFill>
                <a:latin typeface="Open Sans"/>
              </a:rPr>
              <a:t>聚合酶的五倍，并且某些不能被大肠杆菌</a:t>
            </a:r>
            <a:r>
              <a:rPr lang="en-US" altLang="zh-CN" dirty="0">
                <a:solidFill>
                  <a:srgbClr val="555555"/>
                </a:solidFill>
                <a:latin typeface="Open Sans"/>
              </a:rPr>
              <a:t>RNA</a:t>
            </a:r>
            <a:r>
              <a:rPr lang="zh-CN" altLang="en-US" dirty="0">
                <a:solidFill>
                  <a:srgbClr val="555555"/>
                </a:solidFill>
                <a:latin typeface="Open Sans"/>
              </a:rPr>
              <a:t>聚合酶转录的序列也可以被转录，因此</a:t>
            </a:r>
            <a:r>
              <a:rPr lang="en-US" altLang="zh-CN" dirty="0">
                <a:solidFill>
                  <a:srgbClr val="555555"/>
                </a:solidFill>
                <a:latin typeface="Open Sans"/>
              </a:rPr>
              <a:t>T7RNA</a:t>
            </a:r>
            <a:r>
              <a:rPr lang="zh-CN" altLang="en-US" dirty="0">
                <a:solidFill>
                  <a:srgbClr val="555555"/>
                </a:solidFill>
                <a:latin typeface="Open Sans"/>
              </a:rPr>
              <a:t>聚合酶和</a:t>
            </a:r>
            <a:r>
              <a:rPr lang="en-US" altLang="zh-CN" dirty="0">
                <a:solidFill>
                  <a:srgbClr val="555555"/>
                </a:solidFill>
                <a:latin typeface="Open Sans"/>
              </a:rPr>
              <a:t>T7</a:t>
            </a:r>
            <a:r>
              <a:rPr lang="zh-CN" altLang="en-US" dirty="0">
                <a:solidFill>
                  <a:srgbClr val="555555"/>
                </a:solidFill>
                <a:latin typeface="Open Sans"/>
              </a:rPr>
              <a:t>噬箘体启动子的存在的情况下，大肠杆菌本身的转录系统竞争不过</a:t>
            </a:r>
            <a:r>
              <a:rPr lang="en-US" altLang="zh-CN" dirty="0">
                <a:solidFill>
                  <a:srgbClr val="555555"/>
                </a:solidFill>
                <a:latin typeface="Open Sans"/>
              </a:rPr>
              <a:t>T7</a:t>
            </a:r>
            <a:r>
              <a:rPr lang="zh-CN" altLang="en-US" dirty="0">
                <a:solidFill>
                  <a:srgbClr val="555555"/>
                </a:solidFill>
                <a:latin typeface="Open Sans"/>
              </a:rPr>
              <a:t>噬箘体转录体系，最终受 </a:t>
            </a:r>
            <a:r>
              <a:rPr lang="en-US" altLang="zh-CN" dirty="0">
                <a:solidFill>
                  <a:srgbClr val="555555"/>
                </a:solidFill>
                <a:latin typeface="Open Sans"/>
              </a:rPr>
              <a:t>T7</a:t>
            </a:r>
            <a:r>
              <a:rPr lang="zh-CN" altLang="en-US" dirty="0">
                <a:solidFill>
                  <a:srgbClr val="555555"/>
                </a:solidFill>
                <a:latin typeface="Open Sans"/>
              </a:rPr>
              <a:t>噬箘体启动子控制蛋白转录。</a:t>
            </a:r>
          </a:p>
          <a:p>
            <a:pPr lvl="0" algn="just"/>
            <a:r>
              <a:rPr lang="en-US" altLang="zh-CN" b="1" dirty="0">
                <a:solidFill>
                  <a:srgbClr val="333333"/>
                </a:solidFill>
                <a:latin typeface="Open Sans"/>
              </a:rPr>
              <a:t>2. Lac</a:t>
            </a:r>
            <a:r>
              <a:rPr lang="zh-CN" altLang="en-US" b="1" dirty="0">
                <a:solidFill>
                  <a:srgbClr val="333333"/>
                </a:solidFill>
                <a:latin typeface="Open Sans"/>
              </a:rPr>
              <a:t>和</a:t>
            </a:r>
            <a:r>
              <a:rPr lang="en-US" altLang="zh-CN" b="1" dirty="0">
                <a:solidFill>
                  <a:srgbClr val="333333"/>
                </a:solidFill>
                <a:latin typeface="Open Sans"/>
              </a:rPr>
              <a:t>Tac</a:t>
            </a:r>
            <a:r>
              <a:rPr lang="zh-CN" altLang="en-US" b="1" dirty="0">
                <a:solidFill>
                  <a:srgbClr val="333333"/>
                </a:solidFill>
                <a:latin typeface="Open Sans"/>
              </a:rPr>
              <a:t>大肠杆菌表达系统</a:t>
            </a:r>
            <a:endParaRPr lang="zh-CN" altLang="en-US" dirty="0">
              <a:solidFill>
                <a:srgbClr val="555555"/>
              </a:solidFill>
              <a:latin typeface="Open Sans"/>
            </a:endParaRPr>
          </a:p>
          <a:p>
            <a:pPr lvl="0" algn="just"/>
            <a:r>
              <a:rPr lang="en-US" altLang="zh-CN" dirty="0">
                <a:solidFill>
                  <a:srgbClr val="555555"/>
                </a:solidFill>
                <a:latin typeface="Open Sans"/>
              </a:rPr>
              <a:t>Lac</a:t>
            </a:r>
            <a:r>
              <a:rPr lang="zh-CN" altLang="en-US" dirty="0">
                <a:solidFill>
                  <a:srgbClr val="555555"/>
                </a:solidFill>
                <a:latin typeface="Open Sans"/>
              </a:rPr>
              <a:t>和</a:t>
            </a:r>
            <a:r>
              <a:rPr lang="en-US" altLang="zh-CN" dirty="0">
                <a:solidFill>
                  <a:srgbClr val="555555"/>
                </a:solidFill>
                <a:latin typeface="Open Sans"/>
              </a:rPr>
              <a:t>Tac</a:t>
            </a:r>
            <a:r>
              <a:rPr lang="zh-CN" altLang="en-US" dirty="0">
                <a:solidFill>
                  <a:srgbClr val="555555"/>
                </a:solidFill>
                <a:latin typeface="Open Sans"/>
              </a:rPr>
              <a:t>大肠杆菌表达系统是一种基于大肠杆菌紫胶操纵子调控机制设计和构建的表达系统。紫胶操纵子具有多顺反子结构。在没有诱导剂的情况下，负调控因子</a:t>
            </a:r>
            <a:r>
              <a:rPr lang="en-US" altLang="zh-CN" dirty="0">
                <a:solidFill>
                  <a:srgbClr val="555555"/>
                </a:solidFill>
                <a:latin typeface="Open Sans"/>
              </a:rPr>
              <a:t>lacI</a:t>
            </a:r>
            <a:r>
              <a:rPr lang="zh-CN" altLang="en-US" dirty="0">
                <a:solidFill>
                  <a:srgbClr val="555555"/>
                </a:solidFill>
                <a:latin typeface="Open Sans"/>
              </a:rPr>
              <a:t>基因产物与启动子下游的操纵基因紧密结合，并开始组织转录。在诱导物</a:t>
            </a:r>
            <a:r>
              <a:rPr lang="en-US" altLang="zh-CN" dirty="0">
                <a:solidFill>
                  <a:srgbClr val="555555"/>
                </a:solidFill>
                <a:latin typeface="Open Sans"/>
              </a:rPr>
              <a:t>IPTG</a:t>
            </a:r>
            <a:r>
              <a:rPr lang="zh-CN" altLang="en-US" dirty="0">
                <a:solidFill>
                  <a:srgbClr val="555555"/>
                </a:solidFill>
                <a:latin typeface="Open Sans"/>
              </a:rPr>
              <a:t>的存在下，与阻遏物结合后，与操纵子结合的能力降低并解离，从而激活了</a:t>
            </a:r>
            <a:r>
              <a:rPr lang="en-US" altLang="zh-CN" dirty="0">
                <a:solidFill>
                  <a:srgbClr val="555555"/>
                </a:solidFill>
                <a:latin typeface="Open Sans"/>
              </a:rPr>
              <a:t>lac</a:t>
            </a:r>
            <a:r>
              <a:rPr lang="zh-CN" altLang="en-US" dirty="0">
                <a:solidFill>
                  <a:srgbClr val="555555"/>
                </a:solidFill>
                <a:latin typeface="Open Sans"/>
              </a:rPr>
              <a:t>操纵子的转录。用</a:t>
            </a:r>
            <a:r>
              <a:rPr lang="en-US" altLang="zh-CN" dirty="0">
                <a:solidFill>
                  <a:srgbClr val="555555"/>
                </a:solidFill>
                <a:latin typeface="Open Sans"/>
              </a:rPr>
              <a:t>tac</a:t>
            </a:r>
            <a:r>
              <a:rPr lang="zh-CN" altLang="en-US" dirty="0">
                <a:solidFill>
                  <a:srgbClr val="555555"/>
                </a:solidFill>
                <a:latin typeface="Open Sans"/>
              </a:rPr>
              <a:t>启动子构建的表达系统称为</a:t>
            </a:r>
            <a:r>
              <a:rPr lang="en-US" altLang="zh-CN" dirty="0">
                <a:solidFill>
                  <a:srgbClr val="555555"/>
                </a:solidFill>
                <a:latin typeface="Open Sans"/>
              </a:rPr>
              <a:t>Tac</a:t>
            </a:r>
            <a:r>
              <a:rPr lang="zh-CN" altLang="en-US" dirty="0">
                <a:solidFill>
                  <a:srgbClr val="555555"/>
                </a:solidFill>
                <a:latin typeface="Open Sans"/>
              </a:rPr>
              <a:t>表达系统。为了能够严格调节</a:t>
            </a:r>
            <a:r>
              <a:rPr lang="en-US" altLang="zh-CN" dirty="0">
                <a:solidFill>
                  <a:srgbClr val="555555"/>
                </a:solidFill>
                <a:latin typeface="Open Sans"/>
              </a:rPr>
              <a:t>Lac</a:t>
            </a:r>
            <a:r>
              <a:rPr lang="zh-CN" altLang="en-US" dirty="0">
                <a:solidFill>
                  <a:srgbClr val="555555"/>
                </a:solidFill>
                <a:latin typeface="Open Sans"/>
              </a:rPr>
              <a:t>和</a:t>
            </a:r>
            <a:r>
              <a:rPr lang="en-US" altLang="zh-CN" dirty="0">
                <a:solidFill>
                  <a:srgbClr val="555555"/>
                </a:solidFill>
                <a:latin typeface="Open Sans"/>
              </a:rPr>
              <a:t>Tac</a:t>
            </a:r>
            <a:r>
              <a:rPr lang="zh-CN" altLang="en-US" dirty="0">
                <a:solidFill>
                  <a:srgbClr val="555555"/>
                </a:solidFill>
                <a:latin typeface="Open Sans"/>
              </a:rPr>
              <a:t>表达系统，将能够产生过量</a:t>
            </a:r>
            <a:r>
              <a:rPr lang="en-US" altLang="zh-CN" dirty="0">
                <a:solidFill>
                  <a:srgbClr val="555555"/>
                </a:solidFill>
                <a:latin typeface="Open Sans"/>
              </a:rPr>
              <a:t>lacI</a:t>
            </a:r>
            <a:r>
              <a:rPr lang="zh-CN" altLang="en-US" dirty="0">
                <a:solidFill>
                  <a:srgbClr val="555555"/>
                </a:solidFill>
                <a:latin typeface="Open Sans"/>
              </a:rPr>
              <a:t>阻遏蛋白的</a:t>
            </a:r>
            <a:r>
              <a:rPr lang="en-US" altLang="zh-CN" dirty="0">
                <a:solidFill>
                  <a:srgbClr val="555555"/>
                </a:solidFill>
                <a:latin typeface="Open Sans"/>
              </a:rPr>
              <a:t>lacI</a:t>
            </a:r>
            <a:r>
              <a:rPr lang="zh-CN" altLang="en-US" dirty="0">
                <a:solidFill>
                  <a:srgbClr val="555555"/>
                </a:solidFill>
                <a:latin typeface="Open Sans"/>
              </a:rPr>
              <a:t>基因的突变型</a:t>
            </a:r>
            <a:r>
              <a:rPr lang="en-US" altLang="zh-CN" dirty="0">
                <a:solidFill>
                  <a:srgbClr val="555555"/>
                </a:solidFill>
                <a:latin typeface="Open Sans"/>
              </a:rPr>
              <a:t>lacIq</a:t>
            </a:r>
            <a:r>
              <a:rPr lang="zh-CN" altLang="en-US" dirty="0">
                <a:solidFill>
                  <a:srgbClr val="555555"/>
                </a:solidFill>
                <a:latin typeface="Open Sans"/>
              </a:rPr>
              <a:t>应用于表达系统。然而，当使用高拷贝复制子构建表达载体时，仍然观察到更高水平的背景转录，并且将</a:t>
            </a:r>
            <a:r>
              <a:rPr lang="en-US" altLang="zh-CN" dirty="0">
                <a:solidFill>
                  <a:srgbClr val="555555"/>
                </a:solidFill>
                <a:latin typeface="Open Sans"/>
              </a:rPr>
              <a:t>lacIq</a:t>
            </a:r>
            <a:r>
              <a:rPr lang="zh-CN" altLang="en-US" dirty="0">
                <a:solidFill>
                  <a:srgbClr val="555555"/>
                </a:solidFill>
                <a:latin typeface="Open Sans"/>
              </a:rPr>
              <a:t>基因插入表达载体中以确保更多的</a:t>
            </a:r>
            <a:r>
              <a:rPr lang="en-US" altLang="zh-CN" dirty="0">
                <a:solidFill>
                  <a:srgbClr val="555555"/>
                </a:solidFill>
                <a:latin typeface="Open Sans"/>
              </a:rPr>
              <a:t>lacI</a:t>
            </a:r>
            <a:r>
              <a:rPr lang="zh-CN" altLang="en-US" dirty="0">
                <a:solidFill>
                  <a:srgbClr val="555555"/>
                </a:solidFill>
                <a:latin typeface="Open Sans"/>
              </a:rPr>
              <a:t>阻遏蛋白产生。</a:t>
            </a:r>
          </a:p>
          <a:p>
            <a:pPr lvl="0" algn="just"/>
            <a:r>
              <a:rPr lang="zh-CN" altLang="en-US" dirty="0">
                <a:solidFill>
                  <a:srgbClr val="555555"/>
                </a:solidFill>
                <a:latin typeface="Open Sans"/>
              </a:rPr>
              <a:t>目前，许多商业表达载体是在</a:t>
            </a:r>
            <a:r>
              <a:rPr lang="en-US" altLang="zh-CN" dirty="0">
                <a:solidFill>
                  <a:srgbClr val="555555"/>
                </a:solidFill>
                <a:latin typeface="Open Sans"/>
              </a:rPr>
              <a:t>Lac</a:t>
            </a:r>
            <a:r>
              <a:rPr lang="zh-CN" altLang="en-US" dirty="0">
                <a:solidFill>
                  <a:srgbClr val="555555"/>
                </a:solidFill>
                <a:latin typeface="Open Sans"/>
              </a:rPr>
              <a:t>和</a:t>
            </a:r>
            <a:r>
              <a:rPr lang="en-US" altLang="zh-CN" dirty="0">
                <a:solidFill>
                  <a:srgbClr val="555555"/>
                </a:solidFill>
                <a:latin typeface="Open Sans"/>
              </a:rPr>
              <a:t>Tac</a:t>
            </a:r>
            <a:r>
              <a:rPr lang="zh-CN" altLang="en-US" dirty="0">
                <a:solidFill>
                  <a:srgbClr val="555555"/>
                </a:solidFill>
                <a:latin typeface="Open Sans"/>
              </a:rPr>
              <a:t>表达系统的基础上改进和发展的。 </a:t>
            </a:r>
            <a:r>
              <a:rPr lang="en-US" altLang="zh-CN" dirty="0">
                <a:solidFill>
                  <a:srgbClr val="555555"/>
                </a:solidFill>
                <a:latin typeface="Open Sans"/>
              </a:rPr>
              <a:t>Lac</a:t>
            </a:r>
            <a:r>
              <a:rPr lang="zh-CN" altLang="en-US" dirty="0">
                <a:solidFill>
                  <a:srgbClr val="555555"/>
                </a:solidFill>
                <a:latin typeface="Open Sans"/>
              </a:rPr>
              <a:t>和</a:t>
            </a:r>
            <a:r>
              <a:rPr lang="en-US" altLang="zh-CN" dirty="0">
                <a:solidFill>
                  <a:srgbClr val="555555"/>
                </a:solidFill>
                <a:latin typeface="Open Sans"/>
              </a:rPr>
              <a:t>Tac</a:t>
            </a:r>
            <a:r>
              <a:rPr lang="zh-CN" altLang="en-US" dirty="0">
                <a:solidFill>
                  <a:srgbClr val="555555"/>
                </a:solidFill>
                <a:latin typeface="Open Sans"/>
              </a:rPr>
              <a:t>表达系统使用</a:t>
            </a:r>
            <a:r>
              <a:rPr lang="en-US" altLang="zh-CN" dirty="0">
                <a:solidFill>
                  <a:srgbClr val="555555"/>
                </a:solidFill>
                <a:latin typeface="Open Sans"/>
              </a:rPr>
              <a:t>IPTG</a:t>
            </a:r>
            <a:r>
              <a:rPr lang="zh-CN" altLang="en-US" dirty="0">
                <a:solidFill>
                  <a:srgbClr val="555555"/>
                </a:solidFill>
                <a:latin typeface="Open Sans"/>
              </a:rPr>
              <a:t>诱导转录，但是由于</a:t>
            </a:r>
            <a:r>
              <a:rPr lang="en-US" altLang="zh-CN" dirty="0">
                <a:solidFill>
                  <a:srgbClr val="555555"/>
                </a:solidFill>
                <a:latin typeface="Open Sans"/>
              </a:rPr>
              <a:t>IPTG</a:t>
            </a:r>
            <a:r>
              <a:rPr lang="zh-CN" altLang="en-US" dirty="0">
                <a:solidFill>
                  <a:srgbClr val="555555"/>
                </a:solidFill>
                <a:latin typeface="Open Sans"/>
              </a:rPr>
              <a:t>本身的毒性，从安全角度考虑，它不适合用于医学目的表达和制备</a:t>
            </a:r>
            <a:r>
              <a:rPr lang="zh-CN" altLang="en-US" b="1" dirty="0">
                <a:solidFill>
                  <a:srgbClr val="0046CE"/>
                </a:solidFill>
                <a:latin typeface="Open Sans"/>
                <a:hlinkClick r:id="rId4"/>
              </a:rPr>
              <a:t>重组蛋白</a:t>
            </a:r>
            <a:r>
              <a:rPr lang="zh-CN" altLang="en-US" dirty="0">
                <a:solidFill>
                  <a:srgbClr val="555555"/>
                </a:solidFill>
                <a:latin typeface="Open Sans"/>
              </a:rPr>
              <a:t>。一些国家还规范了供人类使用的重组蛋白的生产。 </a:t>
            </a:r>
            <a:r>
              <a:rPr lang="en-US" altLang="zh-CN" dirty="0">
                <a:solidFill>
                  <a:srgbClr val="555555"/>
                </a:solidFill>
                <a:latin typeface="Open Sans"/>
              </a:rPr>
              <a:t>IPTG</a:t>
            </a:r>
            <a:r>
              <a:rPr lang="zh-CN" altLang="en-US" dirty="0">
                <a:solidFill>
                  <a:srgbClr val="555555"/>
                </a:solidFill>
                <a:latin typeface="Open Sans"/>
              </a:rPr>
              <a:t>无法用于生产过程，因此认为阻遏蛋白</a:t>
            </a:r>
            <a:r>
              <a:rPr lang="en-US" altLang="zh-CN" dirty="0">
                <a:solidFill>
                  <a:srgbClr val="555555"/>
                </a:solidFill>
                <a:latin typeface="Open Sans"/>
              </a:rPr>
              <a:t>lacI</a:t>
            </a:r>
            <a:r>
              <a:rPr lang="zh-CN" altLang="en-US" dirty="0">
                <a:solidFill>
                  <a:srgbClr val="555555"/>
                </a:solidFill>
                <a:latin typeface="Open Sans"/>
              </a:rPr>
              <a:t>的温度敏感突变体</a:t>
            </a:r>
            <a:r>
              <a:rPr lang="en-US" altLang="zh-CN" dirty="0">
                <a:solidFill>
                  <a:srgbClr val="555555"/>
                </a:solidFill>
                <a:latin typeface="Open Sans"/>
              </a:rPr>
              <a:t>lacI</a:t>
            </a:r>
            <a:r>
              <a:rPr lang="zh-CN" altLang="en-US" dirty="0">
                <a:solidFill>
                  <a:srgbClr val="555555"/>
                </a:solidFill>
                <a:latin typeface="Open Sans"/>
              </a:rPr>
              <a:t>（</a:t>
            </a:r>
            <a:r>
              <a:rPr lang="en-US" altLang="zh-CN" dirty="0">
                <a:solidFill>
                  <a:srgbClr val="555555"/>
                </a:solidFill>
                <a:latin typeface="Open Sans"/>
              </a:rPr>
              <a:t>ts</a:t>
            </a:r>
            <a:r>
              <a:rPr lang="zh-CN" altLang="en-US" dirty="0">
                <a:solidFill>
                  <a:srgbClr val="555555"/>
                </a:solidFill>
                <a:latin typeface="Open Sans"/>
              </a:rPr>
              <a:t>）可以应用于</a:t>
            </a:r>
            <a:r>
              <a:rPr lang="en-US" altLang="zh-CN" dirty="0">
                <a:solidFill>
                  <a:srgbClr val="555555"/>
                </a:solidFill>
                <a:latin typeface="Open Sans"/>
              </a:rPr>
              <a:t>Lac</a:t>
            </a:r>
            <a:r>
              <a:rPr lang="zh-CN" altLang="en-US" dirty="0">
                <a:solidFill>
                  <a:srgbClr val="555555"/>
                </a:solidFill>
                <a:latin typeface="Open Sans"/>
              </a:rPr>
              <a:t>和</a:t>
            </a:r>
            <a:r>
              <a:rPr lang="en-US" altLang="zh-CN" dirty="0">
                <a:solidFill>
                  <a:srgbClr val="555555"/>
                </a:solidFill>
                <a:latin typeface="Open Sans"/>
              </a:rPr>
              <a:t>Tac</a:t>
            </a:r>
            <a:r>
              <a:rPr lang="zh-CN" altLang="en-US" dirty="0">
                <a:solidFill>
                  <a:srgbClr val="555555"/>
                </a:solidFill>
                <a:latin typeface="Open Sans"/>
              </a:rPr>
              <a:t>表达系统。这些突变基因可以插入表达载体或整合到染色体中以实现</a:t>
            </a:r>
            <a:r>
              <a:rPr lang="en-US" altLang="zh-CN" dirty="0">
                <a:solidFill>
                  <a:srgbClr val="555555"/>
                </a:solidFill>
                <a:latin typeface="Open Sans"/>
              </a:rPr>
              <a:t>lac</a:t>
            </a:r>
            <a:r>
              <a:rPr lang="zh-CN" altLang="en-US" dirty="0">
                <a:solidFill>
                  <a:srgbClr val="555555"/>
                </a:solidFill>
                <a:latin typeface="Open Sans"/>
              </a:rPr>
              <a:t>。</a:t>
            </a:r>
            <a:r>
              <a:rPr lang="en-US" altLang="zh-CN" dirty="0">
                <a:solidFill>
                  <a:srgbClr val="555555"/>
                </a:solidFill>
                <a:latin typeface="Open Sans"/>
              </a:rPr>
              <a:t>tac</a:t>
            </a:r>
            <a:r>
              <a:rPr lang="zh-CN" altLang="en-US" dirty="0">
                <a:solidFill>
                  <a:srgbClr val="555555"/>
                </a:solidFill>
                <a:latin typeface="Open Sans"/>
              </a:rPr>
              <a:t>启动子的转录受温度严格调节，在较低温度（</a:t>
            </a:r>
            <a:r>
              <a:rPr lang="en-US" altLang="zh-CN" dirty="0">
                <a:solidFill>
                  <a:srgbClr val="555555"/>
                </a:solidFill>
                <a:latin typeface="Open Sans"/>
              </a:rPr>
              <a:t>30°C</a:t>
            </a:r>
            <a:r>
              <a:rPr lang="zh-CN" altLang="en-US" dirty="0">
                <a:solidFill>
                  <a:srgbClr val="555555"/>
                </a:solidFill>
                <a:latin typeface="Open Sans"/>
              </a:rPr>
              <a:t>）下受到抑制，而在较高温度（</a:t>
            </a:r>
            <a:r>
              <a:rPr lang="en-US" altLang="zh-CN" dirty="0">
                <a:solidFill>
                  <a:srgbClr val="555555"/>
                </a:solidFill>
                <a:latin typeface="Open Sans"/>
              </a:rPr>
              <a:t>42°C</a:t>
            </a:r>
            <a:r>
              <a:rPr lang="zh-CN" altLang="en-US" dirty="0">
                <a:solidFill>
                  <a:srgbClr val="555555"/>
                </a:solidFill>
                <a:latin typeface="Open Sans"/>
              </a:rPr>
              <a:t>）下开放。乳糖也可以代替</a:t>
            </a:r>
            <a:r>
              <a:rPr lang="en-US" altLang="zh-CN" dirty="0">
                <a:solidFill>
                  <a:srgbClr val="555555"/>
                </a:solidFill>
                <a:latin typeface="Open Sans"/>
              </a:rPr>
              <a:t>IPTG</a:t>
            </a:r>
            <a:r>
              <a:rPr lang="zh-CN" altLang="en-US" dirty="0">
                <a:solidFill>
                  <a:srgbClr val="555555"/>
                </a:solidFill>
                <a:latin typeface="Open Sans"/>
              </a:rPr>
              <a:t>诱导剂使用，但是其效率受多种因素的影响，并且受限制，因此乳糖导的有效剂量比</a:t>
            </a:r>
            <a:r>
              <a:rPr lang="en-US" altLang="zh-CN" dirty="0">
                <a:solidFill>
                  <a:srgbClr val="555555"/>
                </a:solidFill>
                <a:latin typeface="Open Sans"/>
              </a:rPr>
              <a:t>IPTG</a:t>
            </a:r>
            <a:r>
              <a:rPr lang="zh-CN" altLang="en-US" dirty="0">
                <a:solidFill>
                  <a:srgbClr val="555555"/>
                </a:solidFill>
                <a:latin typeface="Open Sans"/>
              </a:rPr>
              <a:t>高得多，乳糖本身可以被大肠杆菌作为碳源代谢。乳糖的存在还可以引起细菌的生理和生长特性的变化。</a:t>
            </a:r>
          </a:p>
          <a:p>
            <a:pPr lvl="0" algn="just"/>
            <a:r>
              <a:rPr lang="en-US" altLang="zh-CN" b="1" dirty="0">
                <a:solidFill>
                  <a:srgbClr val="333333"/>
                </a:solidFill>
                <a:latin typeface="Open Sans"/>
              </a:rPr>
              <a:t>3. PL</a:t>
            </a:r>
            <a:r>
              <a:rPr lang="zh-CN" altLang="en-US" b="1" dirty="0">
                <a:solidFill>
                  <a:srgbClr val="333333"/>
                </a:solidFill>
                <a:latin typeface="Open Sans"/>
              </a:rPr>
              <a:t>和</a:t>
            </a:r>
            <a:r>
              <a:rPr lang="en-US" altLang="zh-CN" b="1" dirty="0">
                <a:solidFill>
                  <a:srgbClr val="333333"/>
                </a:solidFill>
                <a:latin typeface="Open Sans"/>
              </a:rPr>
              <a:t>PR</a:t>
            </a:r>
            <a:r>
              <a:rPr lang="zh-CN" altLang="en-US" b="1" dirty="0">
                <a:solidFill>
                  <a:srgbClr val="333333"/>
                </a:solidFill>
                <a:latin typeface="Open Sans"/>
              </a:rPr>
              <a:t>大肠杆菌表达系统</a:t>
            </a:r>
            <a:endParaRPr lang="zh-CN" altLang="en-US" dirty="0">
              <a:solidFill>
                <a:srgbClr val="555555"/>
              </a:solidFill>
              <a:latin typeface="Open Sans"/>
            </a:endParaRPr>
          </a:p>
          <a:p>
            <a:pPr lvl="0" algn="just"/>
            <a:r>
              <a:rPr lang="zh-CN" altLang="en-US" dirty="0">
                <a:solidFill>
                  <a:srgbClr val="555555"/>
                </a:solidFill>
                <a:latin typeface="Open Sans"/>
              </a:rPr>
              <a:t>以</a:t>
            </a:r>
            <a:r>
              <a:rPr lang="en-US" altLang="zh-CN" dirty="0">
                <a:solidFill>
                  <a:srgbClr val="555555"/>
                </a:solidFill>
                <a:latin typeface="Open Sans"/>
              </a:rPr>
              <a:t>λ</a:t>
            </a:r>
            <a:r>
              <a:rPr lang="zh-CN" altLang="en-US" dirty="0">
                <a:solidFill>
                  <a:srgbClr val="555555"/>
                </a:solidFill>
                <a:latin typeface="Open Sans"/>
              </a:rPr>
              <a:t>噬箘体早期转录启动子</a:t>
            </a:r>
            <a:r>
              <a:rPr lang="en-US" altLang="zh-CN" dirty="0">
                <a:solidFill>
                  <a:srgbClr val="555555"/>
                </a:solidFill>
                <a:latin typeface="Open Sans"/>
              </a:rPr>
              <a:t>PL</a:t>
            </a:r>
            <a:r>
              <a:rPr lang="zh-CN" altLang="en-US" dirty="0">
                <a:solidFill>
                  <a:srgbClr val="555555"/>
                </a:solidFill>
                <a:latin typeface="Open Sans"/>
              </a:rPr>
              <a:t>、</a:t>
            </a:r>
            <a:r>
              <a:rPr lang="en-US" altLang="zh-CN" dirty="0">
                <a:solidFill>
                  <a:srgbClr val="555555"/>
                </a:solidFill>
                <a:latin typeface="Open Sans"/>
              </a:rPr>
              <a:t>PR</a:t>
            </a:r>
            <a:r>
              <a:rPr lang="zh-CN" altLang="en-US" dirty="0">
                <a:solidFill>
                  <a:srgbClr val="555555"/>
                </a:solidFill>
                <a:latin typeface="Open Sans"/>
              </a:rPr>
              <a:t>为核心构建的系统称为</a:t>
            </a:r>
            <a:r>
              <a:rPr lang="en-US" altLang="zh-CN" dirty="0">
                <a:solidFill>
                  <a:srgbClr val="555555"/>
                </a:solidFill>
                <a:latin typeface="Open Sans"/>
              </a:rPr>
              <a:t>PL</a:t>
            </a:r>
            <a:r>
              <a:rPr lang="zh-CN" altLang="en-US" dirty="0">
                <a:solidFill>
                  <a:srgbClr val="555555"/>
                </a:solidFill>
                <a:latin typeface="Open Sans"/>
              </a:rPr>
              <a:t>和</a:t>
            </a:r>
            <a:r>
              <a:rPr lang="en-US" altLang="zh-CN" dirty="0">
                <a:solidFill>
                  <a:srgbClr val="555555"/>
                </a:solidFill>
                <a:latin typeface="Open Sans"/>
              </a:rPr>
              <a:t>PR</a:t>
            </a:r>
            <a:r>
              <a:rPr lang="zh-CN" altLang="en-US" dirty="0">
                <a:solidFill>
                  <a:srgbClr val="555555"/>
                </a:solidFill>
                <a:latin typeface="Open Sans"/>
              </a:rPr>
              <a:t>大肠杆菌表达系统。启动子</a:t>
            </a:r>
            <a:r>
              <a:rPr lang="en-US" altLang="zh-CN" dirty="0">
                <a:solidFill>
                  <a:srgbClr val="555555"/>
                </a:solidFill>
                <a:latin typeface="Open Sans"/>
              </a:rPr>
              <a:t>PL</a:t>
            </a:r>
            <a:r>
              <a:rPr lang="zh-CN" altLang="en-US" dirty="0">
                <a:solidFill>
                  <a:srgbClr val="555555"/>
                </a:solidFill>
                <a:latin typeface="Open Sans"/>
              </a:rPr>
              <a:t>、</a:t>
            </a:r>
            <a:r>
              <a:rPr lang="en-US" altLang="zh-CN" dirty="0">
                <a:solidFill>
                  <a:srgbClr val="555555"/>
                </a:solidFill>
                <a:latin typeface="Open Sans"/>
              </a:rPr>
              <a:t>PR</a:t>
            </a:r>
            <a:r>
              <a:rPr lang="zh-CN" altLang="en-US" dirty="0">
                <a:solidFill>
                  <a:srgbClr val="555555"/>
                </a:solidFill>
                <a:latin typeface="Open Sans"/>
              </a:rPr>
              <a:t>具有很强的启动转录能力，利用它们来构建表达载体在大肠杆菌表达系统发展初期就已被提出来并加以研究。这种表达系统基于温度敏感突变体</a:t>
            </a:r>
            <a:r>
              <a:rPr lang="en-US" altLang="zh-CN" dirty="0">
                <a:solidFill>
                  <a:srgbClr val="555555"/>
                </a:solidFill>
                <a:latin typeface="Open Sans"/>
              </a:rPr>
              <a:t>cl857</a:t>
            </a:r>
            <a:r>
              <a:rPr lang="zh-CN" altLang="en-US" dirty="0">
                <a:solidFill>
                  <a:srgbClr val="555555"/>
                </a:solidFill>
                <a:latin typeface="Open Sans"/>
              </a:rPr>
              <a:t>的基因产物来调控</a:t>
            </a:r>
            <a:r>
              <a:rPr lang="en-US" altLang="zh-CN" dirty="0">
                <a:solidFill>
                  <a:srgbClr val="555555"/>
                </a:solidFill>
                <a:latin typeface="Open Sans"/>
              </a:rPr>
              <a:t>PL</a:t>
            </a:r>
            <a:r>
              <a:rPr lang="zh-CN" altLang="en-US" dirty="0">
                <a:solidFill>
                  <a:srgbClr val="555555"/>
                </a:solidFill>
                <a:latin typeface="Open Sans"/>
              </a:rPr>
              <a:t>、</a:t>
            </a:r>
            <a:r>
              <a:rPr lang="en-US" altLang="zh-CN" dirty="0">
                <a:solidFill>
                  <a:srgbClr val="555555"/>
                </a:solidFill>
                <a:latin typeface="Open Sans"/>
              </a:rPr>
              <a:t>PR</a:t>
            </a:r>
            <a:r>
              <a:rPr lang="zh-CN" altLang="en-US" dirty="0">
                <a:solidFill>
                  <a:srgbClr val="555555"/>
                </a:solidFill>
                <a:latin typeface="Open Sans"/>
              </a:rPr>
              <a:t>启动子的转录，该基因产物在较低温度（</a:t>
            </a:r>
            <a:r>
              <a:rPr lang="en-US" altLang="zh-CN" dirty="0">
                <a:solidFill>
                  <a:srgbClr val="555555"/>
                </a:solidFill>
                <a:latin typeface="Open Sans"/>
              </a:rPr>
              <a:t>30℃</a:t>
            </a:r>
            <a:r>
              <a:rPr lang="zh-CN" altLang="en-US" dirty="0">
                <a:solidFill>
                  <a:srgbClr val="555555"/>
                </a:solidFill>
                <a:latin typeface="Open Sans"/>
              </a:rPr>
              <a:t>）时以活性形式存在，在较高温度（</a:t>
            </a:r>
            <a:r>
              <a:rPr lang="en-US" altLang="zh-CN" dirty="0">
                <a:solidFill>
                  <a:srgbClr val="555555"/>
                </a:solidFill>
                <a:latin typeface="Open Sans"/>
              </a:rPr>
              <a:t>42℃</a:t>
            </a:r>
            <a:r>
              <a:rPr lang="zh-CN" altLang="en-US" dirty="0">
                <a:solidFill>
                  <a:srgbClr val="555555"/>
                </a:solidFill>
                <a:latin typeface="Open Sans"/>
              </a:rPr>
              <a:t>）时失活。这种表达载体在普通大肠杆菌中相当不稳定，这是因为菌体中没有</a:t>
            </a:r>
            <a:r>
              <a:rPr lang="en-US" altLang="zh-CN" dirty="0">
                <a:solidFill>
                  <a:srgbClr val="555555"/>
                </a:solidFill>
                <a:latin typeface="Open Sans"/>
              </a:rPr>
              <a:t>cl</a:t>
            </a:r>
            <a:r>
              <a:rPr lang="zh-CN" altLang="en-US" dirty="0">
                <a:solidFill>
                  <a:srgbClr val="555555"/>
                </a:solidFill>
                <a:latin typeface="Open Sans"/>
              </a:rPr>
              <a:t>基因产物，</a:t>
            </a:r>
            <a:r>
              <a:rPr lang="en-US" altLang="zh-CN" dirty="0">
                <a:solidFill>
                  <a:srgbClr val="555555"/>
                </a:solidFill>
                <a:latin typeface="Open Sans"/>
              </a:rPr>
              <a:t>PL</a:t>
            </a:r>
            <a:r>
              <a:rPr lang="zh-CN" altLang="en-US" dirty="0">
                <a:solidFill>
                  <a:srgbClr val="555555"/>
                </a:solidFill>
                <a:latin typeface="Open Sans"/>
              </a:rPr>
              <a:t>或</a:t>
            </a:r>
            <a:r>
              <a:rPr lang="en-US" altLang="zh-CN" dirty="0">
                <a:solidFill>
                  <a:srgbClr val="555555"/>
                </a:solidFill>
                <a:latin typeface="Open Sans"/>
              </a:rPr>
              <a:t>PR</a:t>
            </a:r>
            <a:r>
              <a:rPr lang="zh-CN" altLang="en-US" dirty="0">
                <a:solidFill>
                  <a:srgbClr val="555555"/>
                </a:solidFill>
                <a:latin typeface="Open Sans"/>
              </a:rPr>
              <a:t>启动子的高强度直接转录所导致。解决这个问题的办法之一是用溶源化</a:t>
            </a:r>
            <a:r>
              <a:rPr lang="en-US" altLang="zh-CN" dirty="0">
                <a:solidFill>
                  <a:srgbClr val="555555"/>
                </a:solidFill>
                <a:latin typeface="Open Sans"/>
              </a:rPr>
              <a:t>λ</a:t>
            </a:r>
            <a:r>
              <a:rPr lang="zh-CN" altLang="en-US" dirty="0">
                <a:solidFill>
                  <a:srgbClr val="555555"/>
                </a:solidFill>
                <a:latin typeface="Open Sans"/>
              </a:rPr>
              <a:t>噬箘体的大肠杆菌作为</a:t>
            </a:r>
            <a:r>
              <a:rPr lang="en-US" altLang="zh-CN" dirty="0">
                <a:solidFill>
                  <a:srgbClr val="555555"/>
                </a:solidFill>
                <a:latin typeface="Open Sans"/>
              </a:rPr>
              <a:t>PL</a:t>
            </a:r>
            <a:r>
              <a:rPr lang="zh-CN" altLang="en-US" dirty="0">
                <a:solidFill>
                  <a:srgbClr val="555555"/>
                </a:solidFill>
                <a:latin typeface="Open Sans"/>
              </a:rPr>
              <a:t>和</a:t>
            </a:r>
            <a:r>
              <a:rPr lang="en-US" altLang="zh-CN" dirty="0">
                <a:solidFill>
                  <a:srgbClr val="555555"/>
                </a:solidFill>
                <a:latin typeface="Open Sans"/>
              </a:rPr>
              <a:t>PR</a:t>
            </a:r>
            <a:r>
              <a:rPr lang="zh-CN" altLang="en-US" dirty="0">
                <a:solidFill>
                  <a:srgbClr val="555555"/>
                </a:solidFill>
                <a:latin typeface="Open Sans"/>
              </a:rPr>
              <a:t>启动子表达载体的宿主菌；办法之二是把</a:t>
            </a:r>
            <a:r>
              <a:rPr lang="en-US" altLang="zh-CN" dirty="0">
                <a:solidFill>
                  <a:srgbClr val="555555"/>
                </a:solidFill>
                <a:latin typeface="Open Sans"/>
              </a:rPr>
              <a:t>cI857ts</a:t>
            </a:r>
            <a:r>
              <a:rPr lang="zh-CN" altLang="en-US" dirty="0">
                <a:solidFill>
                  <a:srgbClr val="555555"/>
                </a:solidFill>
                <a:latin typeface="Open Sans"/>
              </a:rPr>
              <a:t>基因组装在表达载体上，这样就可以有更大的宿主菌选择范围。</a:t>
            </a:r>
          </a:p>
          <a:p>
            <a:pPr lvl="0" algn="just"/>
            <a:r>
              <a:rPr lang="zh-CN" altLang="en-US" dirty="0">
                <a:solidFill>
                  <a:srgbClr val="555555"/>
                </a:solidFill>
                <a:latin typeface="Open Sans"/>
              </a:rPr>
              <a:t>由于</a:t>
            </a:r>
            <a:r>
              <a:rPr lang="en-US" altLang="zh-CN" dirty="0">
                <a:solidFill>
                  <a:srgbClr val="555555"/>
                </a:solidFill>
                <a:latin typeface="Open Sans"/>
              </a:rPr>
              <a:t>PL</a:t>
            </a:r>
            <a:r>
              <a:rPr lang="zh-CN" altLang="en-US" dirty="0">
                <a:solidFill>
                  <a:srgbClr val="555555"/>
                </a:solidFill>
                <a:latin typeface="Open Sans"/>
              </a:rPr>
              <a:t>和</a:t>
            </a:r>
            <a:r>
              <a:rPr lang="en-US" altLang="zh-CN" dirty="0">
                <a:solidFill>
                  <a:srgbClr val="555555"/>
                </a:solidFill>
                <a:latin typeface="Open Sans"/>
              </a:rPr>
              <a:t>PR</a:t>
            </a:r>
            <a:r>
              <a:rPr lang="zh-CN" altLang="en-US" dirty="0">
                <a:solidFill>
                  <a:srgbClr val="555555"/>
                </a:solidFill>
                <a:latin typeface="Open Sans"/>
              </a:rPr>
              <a:t>表达系统在诱导时不需要加入化学诱导剂，且成本低廉，因此最初几个在大肠杆菌系统中制备的药用重组蛋白质都采用这种表达系统。但是，它也有其本身的缺陷，首先是在热刺激过程中，大肠杆菌热休克蛋白的表达也会被激活，其中包括蛋白水解酶，因此有可能降解表达的重组蛋白。其次是大体积发酵培养菌体时，把培养温度从</a:t>
            </a:r>
            <a:r>
              <a:rPr lang="en-US" altLang="zh-CN" dirty="0">
                <a:solidFill>
                  <a:srgbClr val="555555"/>
                </a:solidFill>
                <a:latin typeface="Open Sans"/>
              </a:rPr>
              <a:t>30℃</a:t>
            </a:r>
            <a:r>
              <a:rPr lang="zh-CN" altLang="en-US" dirty="0">
                <a:solidFill>
                  <a:srgbClr val="555555"/>
                </a:solidFill>
                <a:latin typeface="Open Sans"/>
              </a:rPr>
              <a:t>提高到</a:t>
            </a:r>
            <a:r>
              <a:rPr lang="en-US" altLang="zh-CN" dirty="0">
                <a:solidFill>
                  <a:srgbClr val="555555"/>
                </a:solidFill>
                <a:latin typeface="Open Sans"/>
              </a:rPr>
              <a:t>42℃</a:t>
            </a:r>
            <a:r>
              <a:rPr lang="zh-CN" altLang="en-US" dirty="0">
                <a:solidFill>
                  <a:srgbClr val="555555"/>
                </a:solidFill>
                <a:latin typeface="Open Sans"/>
              </a:rPr>
              <a:t>比较缓慢，这种的升温方式可能影响诱导效果，影响重组蛋白的表达量。</a:t>
            </a:r>
          </a:p>
          <a:p>
            <a:pPr lvl="0" algn="just"/>
            <a:r>
              <a:rPr lang="zh-CN" altLang="en-US" b="1" dirty="0">
                <a:solidFill>
                  <a:srgbClr val="333333"/>
                </a:solidFill>
                <a:latin typeface="Open Sans"/>
              </a:rPr>
              <a:t>大肠杆菌表达系统比较</a:t>
            </a:r>
            <a:endParaRPr lang="zh-CN" altLang="en-US" dirty="0">
              <a:solidFill>
                <a:srgbClr val="555555"/>
              </a:solidFill>
              <a:latin typeface="Open Sans"/>
            </a:endParaRPr>
          </a:p>
          <a:p>
            <a:pPr lvl="0" algn="ctr"/>
            <a:r>
              <a:rPr lang="zh-CN" altLang="en-US" dirty="0">
                <a:solidFill>
                  <a:srgbClr val="555555"/>
                </a:solidFill>
                <a:latin typeface="Open Sans"/>
              </a:rPr>
              <a:t>表</a:t>
            </a:r>
            <a:r>
              <a:rPr lang="en-US" altLang="zh-CN" dirty="0">
                <a:solidFill>
                  <a:srgbClr val="555555"/>
                </a:solidFill>
                <a:latin typeface="Open Sans"/>
              </a:rPr>
              <a:t>2.</a:t>
            </a:r>
            <a:r>
              <a:rPr lang="zh-CN" altLang="en-US" dirty="0">
                <a:solidFill>
                  <a:srgbClr val="555555"/>
                </a:solidFill>
                <a:latin typeface="Open Sans"/>
              </a:rPr>
              <a:t>大肠杆菌表达系统比较</a:t>
            </a:r>
          </a:p>
          <a:p>
            <a:pPr lvl="0"/>
            <a:r>
              <a:rPr lang="zh-CN" altLang="en-US" b="1" dirty="0">
                <a:solidFill>
                  <a:srgbClr val="FFFFFF"/>
                </a:solidFill>
                <a:latin typeface="Open Sans"/>
              </a:rPr>
              <a:t>种类优点缺点</a:t>
            </a:r>
            <a:r>
              <a:rPr lang="en-US" altLang="zh-CN" b="1" dirty="0">
                <a:solidFill>
                  <a:srgbClr val="333333"/>
                </a:solidFill>
                <a:latin typeface="Open Sans"/>
              </a:rPr>
              <a:t>T7</a:t>
            </a:r>
            <a:r>
              <a:rPr lang="zh-CN" altLang="en-US" b="1" dirty="0">
                <a:solidFill>
                  <a:srgbClr val="333333"/>
                </a:solidFill>
                <a:latin typeface="Open Sans"/>
              </a:rPr>
              <a:t>大肠杆菌表达系统</a:t>
            </a:r>
            <a:r>
              <a:rPr lang="zh-CN" altLang="en-US" dirty="0">
                <a:solidFill>
                  <a:srgbClr val="333333"/>
                </a:solidFill>
                <a:latin typeface="Open Sans"/>
              </a:rPr>
              <a:t>目的基因表达水平高较高的本底表达</a:t>
            </a:r>
            <a:r>
              <a:rPr lang="en-US" altLang="zh-CN" b="1" dirty="0">
                <a:solidFill>
                  <a:srgbClr val="333333"/>
                </a:solidFill>
                <a:latin typeface="Open Sans"/>
              </a:rPr>
              <a:t>Lac</a:t>
            </a:r>
            <a:r>
              <a:rPr lang="zh-CN" altLang="en-US" b="1" dirty="0">
                <a:solidFill>
                  <a:srgbClr val="333333"/>
                </a:solidFill>
                <a:latin typeface="Open Sans"/>
              </a:rPr>
              <a:t>表达系统对表达和制备</a:t>
            </a:r>
            <a:r>
              <a:rPr lang="zh-CN" altLang="en-US" dirty="0">
                <a:solidFill>
                  <a:srgbClr val="333333"/>
                </a:solidFill>
                <a:latin typeface="Open Sans"/>
              </a:rPr>
              <a:t>易于调控和操作用于医疗的重组蛋白不适合</a:t>
            </a:r>
            <a:r>
              <a:rPr lang="en-US" altLang="zh-CN" b="1" dirty="0">
                <a:solidFill>
                  <a:srgbClr val="333333"/>
                </a:solidFill>
                <a:latin typeface="Open Sans"/>
              </a:rPr>
              <a:t>Tac</a:t>
            </a:r>
            <a:r>
              <a:rPr lang="zh-CN" altLang="en-US" b="1" dirty="0">
                <a:solidFill>
                  <a:srgbClr val="333333"/>
                </a:solidFill>
                <a:latin typeface="Open Sans"/>
              </a:rPr>
              <a:t>表达系统</a:t>
            </a:r>
            <a:r>
              <a:rPr lang="zh-CN" altLang="en-US" dirty="0">
                <a:solidFill>
                  <a:srgbClr val="333333"/>
                </a:solidFill>
                <a:latin typeface="Open Sans"/>
              </a:rPr>
              <a:t>易于调控，转录水平高于 </a:t>
            </a:r>
            <a:r>
              <a:rPr lang="en-US" altLang="zh-CN" dirty="0">
                <a:solidFill>
                  <a:srgbClr val="333333"/>
                </a:solidFill>
                <a:latin typeface="Open Sans"/>
              </a:rPr>
              <a:t>lac</a:t>
            </a:r>
            <a:r>
              <a:rPr lang="zh-CN" altLang="en-US" dirty="0">
                <a:solidFill>
                  <a:srgbClr val="333333"/>
                </a:solidFill>
                <a:latin typeface="Open Sans"/>
              </a:rPr>
              <a:t>对表达和制备用于医疗的重组蛋白不适合</a:t>
            </a:r>
            <a:r>
              <a:rPr lang="en-US" altLang="zh-CN" b="1" dirty="0">
                <a:solidFill>
                  <a:srgbClr val="333333"/>
                </a:solidFill>
                <a:latin typeface="Open Sans"/>
              </a:rPr>
              <a:t>PL</a:t>
            </a:r>
            <a:r>
              <a:rPr lang="zh-CN" altLang="en-US" b="1" dirty="0">
                <a:solidFill>
                  <a:srgbClr val="333333"/>
                </a:solidFill>
                <a:latin typeface="Open Sans"/>
              </a:rPr>
              <a:t>和 </a:t>
            </a:r>
            <a:r>
              <a:rPr lang="en-US" altLang="zh-CN" b="1" dirty="0">
                <a:solidFill>
                  <a:srgbClr val="333333"/>
                </a:solidFill>
                <a:latin typeface="Open Sans"/>
              </a:rPr>
              <a:t>PR</a:t>
            </a:r>
            <a:r>
              <a:rPr lang="zh-CN" altLang="en-US" b="1" dirty="0">
                <a:solidFill>
                  <a:srgbClr val="333333"/>
                </a:solidFill>
                <a:latin typeface="Open Sans"/>
              </a:rPr>
              <a:t>表达系统</a:t>
            </a:r>
            <a:r>
              <a:rPr lang="zh-CN" altLang="en-US" dirty="0">
                <a:solidFill>
                  <a:srgbClr val="333333"/>
                </a:solidFill>
                <a:latin typeface="Open Sans"/>
              </a:rPr>
              <a:t>不需要加入化学诱导剂，成本又低廉，转录能力强可能降解所表达的重组蛋白，不适合大规模培养</a:t>
            </a:r>
          </a:p>
          <a:p>
            <a:pPr lvl="0" algn="just"/>
            <a:r>
              <a:rPr lang="zh-CN" altLang="en-US" b="1" dirty="0">
                <a:solidFill>
                  <a:srgbClr val="333333"/>
                </a:solidFill>
                <a:latin typeface="Open Sans"/>
              </a:rPr>
              <a:t>参考文献：</a:t>
            </a:r>
            <a:endParaRPr lang="zh-CN" altLang="en-US" dirty="0">
              <a:solidFill>
                <a:srgbClr val="555555"/>
              </a:solidFill>
              <a:latin typeface="Open Sans"/>
            </a:endParaRPr>
          </a:p>
          <a:p>
            <a:pPr lvl="0" algn="just">
              <a:buChar char="•"/>
            </a:pPr>
            <a:r>
              <a:rPr lang="en-US" altLang="zh-CN" dirty="0">
                <a:solidFill>
                  <a:srgbClr val="555555"/>
                </a:solidFill>
                <a:latin typeface="Open Sans"/>
              </a:rPr>
              <a:t>Adams AM.; </a:t>
            </a:r>
            <a:r>
              <a:rPr lang="en-US" altLang="zh-CN" i="1" dirty="0">
                <a:solidFill>
                  <a:srgbClr val="333333"/>
                </a:solidFill>
                <a:latin typeface="Open Sans"/>
              </a:rPr>
              <a:t>et al</a:t>
            </a:r>
            <a:r>
              <a:rPr lang="en-US" altLang="zh-CN" dirty="0">
                <a:solidFill>
                  <a:srgbClr val="555555"/>
                </a:solidFill>
                <a:latin typeface="Open Sans"/>
              </a:rPr>
              <a:t>. </a:t>
            </a:r>
            <a:r>
              <a:rPr lang="en-US" altLang="zh-CN" i="1" dirty="0">
                <a:solidFill>
                  <a:srgbClr val="333333"/>
                </a:solidFill>
                <a:latin typeface="Open Sans"/>
              </a:rPr>
              <a:t>In vivo</a:t>
            </a:r>
            <a:r>
              <a:rPr lang="zh-CN" altLang="en-US" dirty="0">
                <a:solidFill>
                  <a:srgbClr val="555555"/>
                </a:solidFill>
                <a:latin typeface="Open Sans"/>
              </a:rPr>
              <a:t> </a:t>
            </a:r>
            <a:r>
              <a:rPr lang="en-US" altLang="zh-CN" dirty="0">
                <a:solidFill>
                  <a:srgbClr val="555555"/>
                </a:solidFill>
                <a:latin typeface="Open Sans"/>
              </a:rPr>
              <a:t>production of psilocybin in E. coli. </a:t>
            </a:r>
            <a:r>
              <a:rPr lang="en-US" altLang="zh-CN" i="1" dirty="0">
                <a:solidFill>
                  <a:srgbClr val="333333"/>
                </a:solidFill>
                <a:latin typeface="Open Sans"/>
              </a:rPr>
              <a:t>Metab Eng.</a:t>
            </a:r>
            <a:r>
              <a:rPr lang="zh-CN" altLang="en-US" dirty="0">
                <a:solidFill>
                  <a:srgbClr val="555555"/>
                </a:solidFill>
                <a:latin typeface="Open Sans"/>
              </a:rPr>
              <a:t> </a:t>
            </a:r>
            <a:r>
              <a:rPr lang="en-US" altLang="zh-CN" dirty="0">
                <a:solidFill>
                  <a:srgbClr val="555555"/>
                </a:solidFill>
                <a:latin typeface="Open Sans"/>
              </a:rPr>
              <a:t>2019.</a:t>
            </a:r>
          </a:p>
          <a:p>
            <a:pPr lvl="0"/>
            <a:endParaRPr lang="zh-CN" altLang="en-US" b="1"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2052" name="Picture 4" descr="武大LOGO"/>
          <p:cNvPicPr>
            <a:picLocks noChangeAspect="1"/>
          </p:cNvPicPr>
          <p:nvPr userDrawn="1"/>
        </p:nvPicPr>
        <p:blipFill>
          <a:blip r:embed="rId2"/>
          <a:stretch>
            <a:fillRect/>
          </a:stretch>
        </p:blipFill>
        <p:spPr>
          <a:xfrm>
            <a:off x="71438" y="71438"/>
            <a:ext cx="2366962" cy="309562"/>
          </a:xfrm>
          <a:prstGeom prst="rect">
            <a:avLst/>
          </a:prstGeom>
          <a:noFill/>
          <a:ln w="9525">
            <a:noFill/>
          </a:ln>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0" name="Rectangle 4"/>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6"/>
          <p:cNvSpPr>
            <a:spLocks noGrp="1" noChangeArrowheads="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57B834F-A22E-44DB-91A0-32134249369D}"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3076" name="Picture 4" descr="武大LOGO"/>
          <p:cNvPicPr>
            <a:picLocks noChangeAspect="1"/>
          </p:cNvPicPr>
          <p:nvPr userDrawn="1"/>
        </p:nvPicPr>
        <p:blipFill>
          <a:blip r:embed="rId2"/>
          <a:stretch>
            <a:fillRect/>
          </a:stretch>
        </p:blipFill>
        <p:spPr>
          <a:xfrm>
            <a:off x="76200" y="66675"/>
            <a:ext cx="1820863" cy="238125"/>
          </a:xfrm>
          <a:prstGeom prst="rect">
            <a:avLst/>
          </a:prstGeom>
          <a:noFill/>
          <a:ln w="9525">
            <a:noFill/>
          </a:ln>
        </p:spPr>
      </p:pic>
      <p:sp>
        <p:nvSpPr>
          <p:cNvPr id="10" name="Rectangle 4"/>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6"/>
          <p:cNvSpPr>
            <a:spLocks noGrp="1" noChangeArrowheads="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6BCD743-A82E-4C68-86B2-800D7AB6FA1D}"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rgbClr val="002060"/>
              </a:solidFill>
              <a:effectLst/>
              <a:uLnTx/>
              <a:uFillTx/>
              <a:latin typeface="+mn-lt"/>
              <a:ea typeface="微软雅黑" panose="020B0503020204020204" pitchFamily="34"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pic>
        <p:nvPicPr>
          <p:cNvPr id="2052" name="Picture 4" descr="武大LOGO"/>
          <p:cNvPicPr>
            <a:picLocks noChangeAspect="1"/>
          </p:cNvPicPr>
          <p:nvPr userDrawn="1"/>
        </p:nvPicPr>
        <p:blipFill>
          <a:blip r:embed="rId2"/>
          <a:stretch>
            <a:fillRect/>
          </a:stretch>
        </p:blipFill>
        <p:spPr>
          <a:xfrm>
            <a:off x="71438" y="71438"/>
            <a:ext cx="2366962" cy="309562"/>
          </a:xfrm>
          <a:prstGeom prst="rect">
            <a:avLst/>
          </a:prstGeom>
          <a:noFill/>
          <a:ln w="9525">
            <a:noFill/>
          </a:ln>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10" name="Rectangle 4"/>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6"/>
          <p:cNvSpPr>
            <a:spLocks noGrp="1" noChangeArrowheads="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57B834F-A22E-44DB-91A0-32134249369D}"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pic>
        <p:nvPicPr>
          <p:cNvPr id="3076" name="Picture 4" descr="武大LOGO"/>
          <p:cNvPicPr>
            <a:picLocks noChangeAspect="1"/>
          </p:cNvPicPr>
          <p:nvPr userDrawn="1"/>
        </p:nvPicPr>
        <p:blipFill>
          <a:blip r:embed="rId2"/>
          <a:stretch>
            <a:fillRect/>
          </a:stretch>
        </p:blipFill>
        <p:spPr>
          <a:xfrm>
            <a:off x="76200" y="66675"/>
            <a:ext cx="1820863" cy="238125"/>
          </a:xfrm>
          <a:prstGeom prst="rect">
            <a:avLst/>
          </a:prstGeom>
          <a:noFill/>
          <a:ln w="9525">
            <a:noFill/>
          </a:ln>
        </p:spPr>
      </p:pic>
      <p:sp>
        <p:nvSpPr>
          <p:cNvPr id="10" name="Rectangle 4"/>
          <p:cNvSpPr>
            <a:spLocks noGrp="1" noChangeArrowheads="1"/>
          </p:cNvSpPr>
          <p:nvPr>
            <p:ph type="dt" sz="half" idx="2"/>
          </p:nvPr>
        </p:nvSpPr>
        <p:spPr bwMode="auto">
          <a:xfrm>
            <a:off x="457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1" name="Rectangle 5"/>
          <p:cNvSpPr>
            <a:spLocks noGrp="1" noChangeArrowheads="1"/>
          </p:cNvSpPr>
          <p:nvPr>
            <p:ph type="ftr" sz="quarter" idx="3"/>
          </p:nvPr>
        </p:nvSpPr>
        <p:spPr bwMode="auto">
          <a:xfrm>
            <a:off x="3124200" y="6245225"/>
            <a:ext cx="2895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2" name="Rectangle 6"/>
          <p:cNvSpPr>
            <a:spLocks noGrp="1" noChangeArrowheads="1"/>
          </p:cNvSpPr>
          <p:nvPr>
            <p:ph type="sldNum" sz="quarter" idx="4"/>
          </p:nvPr>
        </p:nvSpPr>
        <p:spPr bwMode="auto">
          <a:xfrm>
            <a:off x="6553200" y="6245225"/>
            <a:ext cx="2133600" cy="476250"/>
          </a:xfrm>
          <a:prstGeom prst="rect">
            <a:avLst/>
          </a:prstGeom>
          <a:ln>
            <a:miter lim="800000"/>
          </a:ln>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06BCD743-A82E-4C68-86B2-800D7AB6FA1D}"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rgbClr val="002060"/>
              </a:solidFill>
              <a:effectLst/>
              <a:uLnTx/>
              <a:uFillTx/>
              <a:latin typeface="+mn-lt"/>
              <a:ea typeface="微软雅黑" panose="020B0503020204020204" pitchFamily="34" charset="-122"/>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0"/>
            <a:ext cx="8229600" cy="1143000"/>
          </a:xfrm>
          <a:prstGeom prst="rect">
            <a:avLst/>
          </a:prstGeom>
          <a:noFill/>
          <a:ln w="9525">
            <a:noFill/>
          </a:ln>
        </p:spPr>
        <p:txBody>
          <a:bodyPr anchor="ctr"/>
          <a:lstStyle/>
          <a:p>
            <a:pPr lvl="0"/>
            <a:r>
              <a:rPr lang="zh-CN" altLang="en-US" dirty="0"/>
              <a:t>单击此处编辑母版标题样式</a:t>
            </a:r>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1" name="Line 4"/>
          <p:cNvSpPr/>
          <p:nvPr userDrawn="1"/>
        </p:nvSpPr>
        <p:spPr>
          <a:xfrm>
            <a:off x="0" y="1143000"/>
            <a:ext cx="9144000" cy="0"/>
          </a:xfrm>
          <a:prstGeom prst="line">
            <a:avLst/>
          </a:prstGeom>
          <a:ln w="57150" cap="flat" cmpd="sng">
            <a:solidFill>
              <a:srgbClr val="FF0000"/>
            </a:solidFill>
            <a:prstDash val="solid"/>
            <a:headEnd type="none" w="med" len="med"/>
            <a:tailEnd type="none" w="med" len="med"/>
          </a:ln>
        </p:spPr>
      </p:sp>
      <p:pic>
        <p:nvPicPr>
          <p:cNvPr id="1032" name="Picture 4" descr="武大LOGO"/>
          <p:cNvPicPr>
            <a:picLocks noChangeAspect="1"/>
          </p:cNvPicPr>
          <p:nvPr userDrawn="1"/>
        </p:nvPicPr>
        <p:blipFill>
          <a:blip r:embed="rId13"/>
          <a:stretch>
            <a:fillRect/>
          </a:stretch>
        </p:blipFill>
        <p:spPr>
          <a:xfrm>
            <a:off x="76200" y="66675"/>
            <a:ext cx="1820863" cy="2381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a:solidFill>
            <a:srgbClr val="FF0000"/>
          </a:solidFill>
          <a:latin typeface="+mj-lt"/>
          <a:ea typeface="微软雅黑" panose="020B0503020204020204" pitchFamily="34" charset="-122"/>
          <a:cs typeface="+mj-cs"/>
        </a:defRPr>
      </a:lvl1pPr>
      <a:lvl2pPr algn="ctr" rtl="0" eaLnBrk="0" fontAlgn="base" hangingPunct="0">
        <a:spcBef>
          <a:spcPct val="0"/>
        </a:spcBef>
        <a:spcAft>
          <a:spcPct val="0"/>
        </a:spcAft>
        <a:defRPr sz="4000">
          <a:solidFill>
            <a:srgbClr val="FF0000"/>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4000">
          <a:solidFill>
            <a:srgbClr val="FF0000"/>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4000">
          <a:solidFill>
            <a:srgbClr val="FF0000"/>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4000">
          <a:solidFill>
            <a:srgbClr val="FF0000"/>
          </a:solidFill>
          <a:latin typeface="Arial" panose="020B0604020202020204" pitchFamily="34" charset="0"/>
          <a:ea typeface="微软雅黑" panose="020B0503020204020204" pitchFamily="34"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0"/>
            <a:ext cx="8229600" cy="1143000"/>
          </a:xfrm>
          <a:prstGeom prst="rect">
            <a:avLst/>
          </a:prstGeom>
          <a:noFill/>
          <a:ln w="9525">
            <a:noFill/>
          </a:ln>
        </p:spPr>
        <p:txBody>
          <a:bodyPr anchor="ctr"/>
          <a:lstStyle/>
          <a:p>
            <a:pPr lvl="0"/>
            <a:r>
              <a:rPr lang="zh-CN" altLang="en-US" dirty="0"/>
              <a:t>单击此处编辑母版标题样式</a:t>
            </a:r>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defRPr sz="140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p:spPr>
        <p:txBody>
          <a:bodyPr vert="horz" wrap="square" lIns="91440" tIns="45720" rIns="91440" bIns="45720" numCol="1" anchor="t" anchorCtr="0" compatLnSpc="1"/>
          <a:lstStyle>
            <a:lvl1pPr algn="r">
              <a:defRPr sz="140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8E584F02-D387-421B-9D4A-954B4707348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1" name="Line 4"/>
          <p:cNvSpPr/>
          <p:nvPr userDrawn="1"/>
        </p:nvSpPr>
        <p:spPr>
          <a:xfrm>
            <a:off x="0" y="1143000"/>
            <a:ext cx="9144000" cy="0"/>
          </a:xfrm>
          <a:prstGeom prst="line">
            <a:avLst/>
          </a:prstGeom>
          <a:ln w="57150" cap="flat" cmpd="sng">
            <a:solidFill>
              <a:srgbClr val="FF0000"/>
            </a:solidFill>
            <a:prstDash val="solid"/>
            <a:headEnd type="none" w="med" len="med"/>
            <a:tailEnd type="none" w="med" len="med"/>
          </a:ln>
        </p:spPr>
      </p:sp>
      <p:pic>
        <p:nvPicPr>
          <p:cNvPr id="1032" name="Picture 4" descr="武大LOGO"/>
          <p:cNvPicPr>
            <a:picLocks noChangeAspect="1"/>
          </p:cNvPicPr>
          <p:nvPr userDrawn="1"/>
        </p:nvPicPr>
        <p:blipFill>
          <a:blip r:embed="rId13"/>
          <a:stretch>
            <a:fillRect/>
          </a:stretch>
        </p:blipFill>
        <p:spPr>
          <a:xfrm>
            <a:off x="76200" y="66675"/>
            <a:ext cx="1820863" cy="2381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0" fontAlgn="base" hangingPunct="0">
        <a:spcBef>
          <a:spcPct val="0"/>
        </a:spcBef>
        <a:spcAft>
          <a:spcPct val="0"/>
        </a:spcAft>
        <a:defRPr sz="4000">
          <a:solidFill>
            <a:srgbClr val="FF0000"/>
          </a:solidFill>
          <a:latin typeface="+mj-lt"/>
          <a:ea typeface="微软雅黑" panose="020B0503020204020204" pitchFamily="34" charset="-122"/>
          <a:cs typeface="+mj-cs"/>
        </a:defRPr>
      </a:lvl1pPr>
      <a:lvl2pPr algn="ctr" rtl="0" eaLnBrk="0" fontAlgn="base" hangingPunct="0">
        <a:spcBef>
          <a:spcPct val="0"/>
        </a:spcBef>
        <a:spcAft>
          <a:spcPct val="0"/>
        </a:spcAft>
        <a:defRPr sz="4000">
          <a:solidFill>
            <a:srgbClr val="FF0000"/>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4000">
          <a:solidFill>
            <a:srgbClr val="FF0000"/>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4000">
          <a:solidFill>
            <a:srgbClr val="FF0000"/>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4000">
          <a:solidFill>
            <a:srgbClr val="FF0000"/>
          </a:solidFill>
          <a:latin typeface="Arial" panose="020B0604020202020204" pitchFamily="34" charset="0"/>
          <a:ea typeface="微软雅黑" panose="020B0503020204020204" pitchFamily="34"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3.wmf"/></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武汉大学校徽"/>
          <p:cNvPicPr>
            <a:picLocks noChangeAspect="1"/>
          </p:cNvPicPr>
          <p:nvPr/>
        </p:nvPicPr>
        <p:blipFill>
          <a:blip r:embed="rId2">
            <a:lum bright="82001" contrast="-70000"/>
          </a:blip>
          <a:srcRect l="12000" t="12000" r="12000" b="12000"/>
          <a:stretch>
            <a:fillRect/>
          </a:stretch>
        </p:blipFill>
        <p:spPr>
          <a:xfrm>
            <a:off x="2209800" y="1219200"/>
            <a:ext cx="4559300" cy="4559300"/>
          </a:xfrm>
          <a:prstGeom prst="rect">
            <a:avLst/>
          </a:prstGeom>
          <a:noFill/>
          <a:ln w="9525">
            <a:noFill/>
          </a:ln>
        </p:spPr>
      </p:pic>
      <p:sp>
        <p:nvSpPr>
          <p:cNvPr id="5123" name="Rectangle 5"/>
          <p:cNvSpPr/>
          <p:nvPr/>
        </p:nvSpPr>
        <p:spPr>
          <a:xfrm>
            <a:off x="673100" y="2514600"/>
            <a:ext cx="7772400" cy="1143000"/>
          </a:xfrm>
          <a:prstGeom prst="rect">
            <a:avLst/>
          </a:prstGeom>
          <a:noFill/>
          <a:ln w="9525">
            <a:noFill/>
          </a:ln>
        </p:spPr>
        <p:txBody>
          <a:bodyPr anchor="b"/>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spcBef>
                <a:spcPct val="0"/>
              </a:spcBef>
              <a:buFont typeface="Arial" panose="020B0604020202020204" pitchFamily="34" charset="0"/>
              <a:buNone/>
            </a:pPr>
            <a:endParaRPr lang="zh-CN" altLang="en-US" sz="6000" b="1" dirty="0">
              <a:solidFill>
                <a:schemeClr val="tx2"/>
              </a:solidFill>
              <a:latin typeface="宋体" panose="02010600030101010101" pitchFamily="2" charset="-122"/>
              <a:ea typeface="宋体" panose="02010600030101010101" pitchFamily="2" charset="-122"/>
            </a:endParaRPr>
          </a:p>
        </p:txBody>
      </p:sp>
      <p:sp>
        <p:nvSpPr>
          <p:cNvPr id="5124" name="标题 4"/>
          <p:cNvSpPr>
            <a:spLocks noGrp="1"/>
          </p:cNvSpPr>
          <p:nvPr>
            <p:ph type="title"/>
          </p:nvPr>
        </p:nvSpPr>
        <p:spPr>
          <a:xfrm>
            <a:off x="381000" y="3581400"/>
            <a:ext cx="8229600" cy="1143000"/>
          </a:xfrm>
          <a:ln/>
        </p:spPr>
        <p:txBody>
          <a:bodyPr vert="horz" wrap="square" lIns="91440" tIns="45720" rIns="91440" bIns="45720" anchor="ctr"/>
          <a:lstStyle/>
          <a:p>
            <a:pPr>
              <a:lnSpc>
                <a:spcPct val="150000"/>
              </a:lnSpc>
            </a:pPr>
            <a:r>
              <a:rPr lang="zh-CN" altLang="en-US" sz="5400" b="1" dirty="0">
                <a:solidFill>
                  <a:srgbClr val="002060"/>
                </a:solidFill>
                <a:latin typeface="宋体" panose="02010600030101010101" pitchFamily="2" charset="-122"/>
              </a:rPr>
              <a:t>实 验 九</a:t>
            </a:r>
            <a:r>
              <a:rPr lang="en-US" altLang="zh-CN" sz="5400" b="1" dirty="0">
                <a:latin typeface="宋体" panose="02010600030101010101" pitchFamily="2" charset="-122"/>
              </a:rPr>
              <a:t/>
            </a:r>
            <a:br>
              <a:rPr lang="en-US" altLang="zh-CN" sz="5400" b="1" dirty="0">
                <a:latin typeface="宋体" panose="02010600030101010101" pitchFamily="2" charset="-122"/>
              </a:rPr>
            </a:br>
            <a:r>
              <a:rPr lang="zh-CN" altLang="en-US" sz="5400" b="1" dirty="0">
                <a:latin typeface="宋体" panose="02010600030101010101" pitchFamily="2" charset="-122"/>
              </a:rPr>
              <a:t>蛋白质的诱导表达</a:t>
            </a:r>
            <a:br>
              <a:rPr lang="zh-CN" altLang="en-US" sz="5400" b="1" dirty="0">
                <a:latin typeface="宋体" panose="02010600030101010101" pitchFamily="2" charset="-122"/>
              </a:rPr>
            </a:br>
            <a:r>
              <a:rPr lang="zh-CN" altLang="en-US" sz="5400" b="1" dirty="0">
                <a:latin typeface="宋体" panose="02010600030101010101" pitchFamily="2" charset="-122"/>
              </a:rPr>
              <a:t/>
            </a:r>
            <a:br>
              <a:rPr lang="zh-CN" altLang="en-US" sz="5400" b="1" dirty="0">
                <a:latin typeface="宋体" panose="02010600030101010101" pitchFamily="2" charset="-122"/>
              </a:rPr>
            </a:br>
            <a:endParaRPr lang="zh-CN" altLang="en-US" sz="5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p:nvPr/>
        </p:nvSpPr>
        <p:spPr>
          <a:xfrm>
            <a:off x="533400" y="457200"/>
            <a:ext cx="6300788" cy="76200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spcBef>
                <a:spcPct val="0"/>
              </a:spcBef>
              <a:buFont typeface="Arial" panose="020B0604020202020204" pitchFamily="34" charset="0"/>
              <a:buNone/>
            </a:pPr>
            <a:endParaRPr lang="en-US" altLang="zh-CN" sz="4400" b="1" dirty="0">
              <a:solidFill>
                <a:schemeClr val="tx2"/>
              </a:solidFill>
              <a:latin typeface="宋体" panose="02010600030101010101" pitchFamily="2" charset="-122"/>
              <a:ea typeface="宋体" panose="02010600030101010101" pitchFamily="2" charset="-122"/>
            </a:endParaRPr>
          </a:p>
        </p:txBody>
      </p:sp>
      <p:sp>
        <p:nvSpPr>
          <p:cNvPr id="39939" name="标题 4"/>
          <p:cNvSpPr>
            <a:spLocks noGrp="1"/>
          </p:cNvSpPr>
          <p:nvPr>
            <p:ph type="title"/>
          </p:nvPr>
        </p:nvSpPr>
        <p:spPr>
          <a:xfrm>
            <a:off x="609600" y="304800"/>
            <a:ext cx="8229600" cy="1143000"/>
          </a:xfrm>
          <a:ln/>
        </p:spPr>
        <p:txBody>
          <a:bodyPr vert="horz" wrap="square" lIns="91440" tIns="45720" rIns="91440" bIns="45720" anchor="ctr"/>
          <a:lstStyle/>
          <a:p>
            <a:r>
              <a:rPr lang="zh-CN" altLang="en-US" b="1" dirty="0">
                <a:latin typeface="宋体" panose="02010600030101010101" pitchFamily="2" charset="-122"/>
              </a:rPr>
              <a:t>实验步骤</a:t>
            </a:r>
            <a:r>
              <a:rPr lang="en-US" altLang="zh-CN" b="1" dirty="0">
                <a:latin typeface="宋体" panose="02010600030101010101" pitchFamily="2" charset="-122"/>
              </a:rPr>
              <a:t>(3)</a:t>
            </a:r>
            <a:br>
              <a:rPr lang="en-US" altLang="zh-CN" b="1" dirty="0">
                <a:latin typeface="宋体" panose="02010600030101010101" pitchFamily="2" charset="-122"/>
              </a:rPr>
            </a:br>
            <a:endParaRPr lang="zh-CN" altLang="en-US" dirty="0"/>
          </a:p>
        </p:txBody>
      </p:sp>
      <p:sp>
        <p:nvSpPr>
          <p:cNvPr id="39940" name="内容占位符 5"/>
          <p:cNvSpPr>
            <a:spLocks noGrp="1"/>
          </p:cNvSpPr>
          <p:nvPr>
            <p:ph idx="1"/>
          </p:nvPr>
        </p:nvSpPr>
        <p:spPr>
          <a:xfrm>
            <a:off x="685800" y="1524000"/>
            <a:ext cx="8077200" cy="4525963"/>
          </a:xfrm>
          <a:ln/>
        </p:spPr>
        <p:txBody>
          <a:bodyPr vert="horz" wrap="square" lIns="91440" tIns="45720" rIns="91440" bIns="45720" anchor="t"/>
          <a:lstStyle/>
          <a:p>
            <a:pPr marL="514350" indent="-514350">
              <a:spcBef>
                <a:spcPct val="50000"/>
              </a:spcBef>
              <a:buNone/>
            </a:pPr>
            <a:r>
              <a:rPr lang="en-US" altLang="zh-CN" sz="2400" b="1" dirty="0">
                <a:latin typeface="微软雅黑" panose="020B0503020204020204" pitchFamily="34" charset="-122"/>
              </a:rPr>
              <a:t>8. </a:t>
            </a:r>
            <a:r>
              <a:rPr lang="zh-CN" altLang="en-US" sz="2400" b="1" dirty="0">
                <a:latin typeface="微软雅黑" panose="020B0503020204020204" pitchFamily="34" charset="-122"/>
              </a:rPr>
              <a:t>待纯化样品的收集和制备：</a:t>
            </a:r>
          </a:p>
          <a:p>
            <a:pPr marL="514350" indent="-514350">
              <a:lnSpc>
                <a:spcPct val="150000"/>
              </a:lnSpc>
              <a:spcBef>
                <a:spcPct val="50000"/>
              </a:spcBef>
              <a:buNone/>
            </a:pPr>
            <a:r>
              <a:rPr lang="zh-CN" altLang="en-US" sz="2400" b="1" dirty="0">
                <a:latin typeface="微软雅黑" panose="020B0503020204020204" pitchFamily="34" charset="-122"/>
              </a:rPr>
              <a:t>    收集</a:t>
            </a:r>
            <a:r>
              <a:rPr lang="zh-CN" altLang="en-US" sz="2400" b="1" dirty="0" smtClean="0">
                <a:latin typeface="微软雅黑" panose="020B0503020204020204" pitchFamily="34" charset="-122"/>
              </a:rPr>
              <a:t>余下所有诱导</a:t>
            </a:r>
            <a:r>
              <a:rPr lang="zh-CN" altLang="en-US" sz="2400" b="1" dirty="0">
                <a:latin typeface="微软雅黑" panose="020B0503020204020204" pitchFamily="34" charset="-122"/>
              </a:rPr>
              <a:t>好的菌液（</a:t>
            </a:r>
            <a:r>
              <a:rPr lang="en-US" altLang="zh-CN" sz="2400" b="1" dirty="0">
                <a:latin typeface="微软雅黑" panose="020B0503020204020204" pitchFamily="34" charset="-122"/>
              </a:rPr>
              <a:t>120min</a:t>
            </a:r>
            <a:r>
              <a:rPr lang="zh-CN" altLang="en-US" sz="2400" b="1" dirty="0">
                <a:latin typeface="微软雅黑" panose="020B0503020204020204" pitchFamily="34" charset="-122"/>
              </a:rPr>
              <a:t>）于</a:t>
            </a:r>
            <a:r>
              <a:rPr lang="en-US" altLang="zh-CN" sz="2400" b="1" dirty="0">
                <a:latin typeface="微软雅黑" panose="020B0503020204020204" pitchFamily="34" charset="-122"/>
              </a:rPr>
              <a:t>50mL </a:t>
            </a:r>
            <a:r>
              <a:rPr lang="zh-CN" altLang="en-US" sz="2400" b="1" dirty="0">
                <a:latin typeface="微软雅黑" panose="020B0503020204020204" pitchFamily="34" charset="-122"/>
              </a:rPr>
              <a:t>离心管中</a:t>
            </a:r>
            <a:r>
              <a:rPr lang="en-US" altLang="zh-CN" sz="2400" b="1" dirty="0">
                <a:latin typeface="微软雅黑" panose="020B0503020204020204" pitchFamily="34" charset="-122"/>
              </a:rPr>
              <a:t>12000rpm </a:t>
            </a:r>
            <a:r>
              <a:rPr lang="zh-CN" altLang="en-US" sz="2400" b="1" dirty="0">
                <a:latin typeface="微软雅黑" panose="020B0503020204020204" pitchFamily="34" charset="-122"/>
              </a:rPr>
              <a:t>离心</a:t>
            </a:r>
            <a:r>
              <a:rPr lang="en-US" altLang="zh-CN" sz="2400" b="1" dirty="0">
                <a:latin typeface="微软雅黑" panose="020B0503020204020204" pitchFamily="34" charset="-122"/>
              </a:rPr>
              <a:t>2min</a:t>
            </a:r>
            <a:r>
              <a:rPr lang="zh-CN" altLang="en-US" sz="2400" b="1" dirty="0">
                <a:latin typeface="微软雅黑" panose="020B0503020204020204" pitchFamily="34" charset="-122"/>
              </a:rPr>
              <a:t>收集菌体。</a:t>
            </a:r>
            <a:endParaRPr lang="en-US" altLang="zh-CN" sz="2400" b="1" dirty="0">
              <a:latin typeface="微软雅黑" panose="020B0503020204020204" pitchFamily="34" charset="-122"/>
            </a:endParaRPr>
          </a:p>
          <a:p>
            <a:pPr marL="514350" indent="-514350">
              <a:lnSpc>
                <a:spcPct val="150000"/>
              </a:lnSpc>
              <a:spcBef>
                <a:spcPct val="50000"/>
              </a:spcBef>
              <a:buNone/>
            </a:pPr>
            <a:r>
              <a:rPr lang="en-US" altLang="zh-CN" sz="2400" b="1" dirty="0">
                <a:latin typeface="微软雅黑" panose="020B0503020204020204" pitchFamily="34" charset="-122"/>
              </a:rPr>
              <a:t>      </a:t>
            </a:r>
            <a:r>
              <a:rPr lang="zh-CN" altLang="en-US" sz="2400" b="1" dirty="0">
                <a:solidFill>
                  <a:srgbClr val="FF0000"/>
                </a:solidFill>
                <a:latin typeface="微软雅黑" panose="020B0503020204020204" pitchFamily="34" charset="-122"/>
              </a:rPr>
              <a:t>注意：离心管两两配平后再离心。</a:t>
            </a:r>
          </a:p>
          <a:p>
            <a:pPr marL="514350" indent="-514350">
              <a:lnSpc>
                <a:spcPct val="150000"/>
              </a:lnSpc>
              <a:spcBef>
                <a:spcPct val="50000"/>
              </a:spcBef>
              <a:buNone/>
            </a:pPr>
            <a:r>
              <a:rPr lang="zh-CN" altLang="en-US" sz="2400" b="1" dirty="0">
                <a:latin typeface="微软雅黑" panose="020B0503020204020204" pitchFamily="34" charset="-122"/>
              </a:rPr>
              <a:t> </a:t>
            </a:r>
            <a:r>
              <a:rPr lang="en-US" altLang="zh-CN" sz="2400" b="1" dirty="0">
                <a:latin typeface="微软雅黑" panose="020B0503020204020204" pitchFamily="34" charset="-122"/>
              </a:rPr>
              <a:t>9.</a:t>
            </a:r>
            <a:r>
              <a:rPr lang="zh-CN" altLang="en-US" sz="2400" b="1" dirty="0">
                <a:latin typeface="微软雅黑" panose="020B0503020204020204" pitchFamily="34" charset="-122"/>
              </a:rPr>
              <a:t> 倒掉上清液，用</a:t>
            </a:r>
            <a:r>
              <a:rPr lang="en-US" altLang="zh-CN" sz="2400" b="1" dirty="0">
                <a:latin typeface="微软雅黑" panose="020B0503020204020204" pitchFamily="34" charset="-122"/>
              </a:rPr>
              <a:t>1mL LB </a:t>
            </a:r>
            <a:r>
              <a:rPr lang="zh-CN" altLang="en-US" sz="2400" b="1" dirty="0">
                <a:latin typeface="微软雅黑" panose="020B0503020204020204" pitchFamily="34" charset="-122"/>
              </a:rPr>
              <a:t>重悬菌体，并转移到</a:t>
            </a:r>
            <a:r>
              <a:rPr lang="en-US" altLang="zh-CN" sz="2400" b="1" dirty="0">
                <a:latin typeface="微软雅黑" panose="020B0503020204020204" pitchFamily="34" charset="-122"/>
              </a:rPr>
              <a:t>1.5mL EP</a:t>
            </a:r>
            <a:r>
              <a:rPr lang="zh-CN" altLang="en-US" sz="2400" b="1" dirty="0">
                <a:latin typeface="微软雅黑" panose="020B0503020204020204" pitchFamily="34" charset="-122"/>
              </a:rPr>
              <a:t>管中，</a:t>
            </a:r>
            <a:r>
              <a:rPr lang="en-US" altLang="zh-CN" sz="2400" b="1" dirty="0">
                <a:latin typeface="微软雅黑" panose="020B0503020204020204" pitchFamily="34" charset="-122"/>
              </a:rPr>
              <a:t>12000rpm </a:t>
            </a:r>
            <a:r>
              <a:rPr lang="zh-CN" altLang="en-US" sz="2400" b="1" dirty="0">
                <a:latin typeface="微软雅黑" panose="020B0503020204020204" pitchFamily="34" charset="-122"/>
              </a:rPr>
              <a:t>离心</a:t>
            </a:r>
            <a:r>
              <a:rPr lang="en-US" altLang="zh-CN" sz="2400" b="1" dirty="0">
                <a:latin typeface="微软雅黑" panose="020B0503020204020204" pitchFamily="34" charset="-122"/>
              </a:rPr>
              <a:t>2min</a:t>
            </a:r>
            <a:r>
              <a:rPr lang="zh-CN" altLang="en-US" sz="2400" b="1" dirty="0">
                <a:latin typeface="微软雅黑" panose="020B0503020204020204" pitchFamily="34" charset="-122"/>
              </a:rPr>
              <a:t>，倒掉上清。菌体沉淀做好标记，放入样品盒，冻存到</a:t>
            </a:r>
            <a:r>
              <a:rPr lang="en-US" altLang="zh-CN" sz="2400" b="1" dirty="0">
                <a:latin typeface="微软雅黑" panose="020B0503020204020204" pitchFamily="34" charset="-122"/>
              </a:rPr>
              <a:t>-20℃</a:t>
            </a:r>
            <a:r>
              <a:rPr lang="zh-CN" altLang="en-US" sz="2400" b="1" dirty="0">
                <a:latin typeface="微软雅黑" panose="020B0503020204020204" pitchFamily="34" charset="-122"/>
              </a:rPr>
              <a:t>。</a:t>
            </a:r>
            <a:endParaRPr lang="en-US" altLang="zh-CN" sz="2400" b="1" dirty="0">
              <a:latin typeface="微软雅黑" panose="020B0503020204020204" pitchFamily="34" charset="-122"/>
            </a:endParaRPr>
          </a:p>
          <a:p>
            <a:pPr marL="514350" indent="-514350"/>
            <a:endParaRPr lang="zh-CN" altLang="en-US" sz="2400" dirty="0">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p:nvPr>
        </p:nvSpPr>
        <p:spPr>
          <a:ln/>
        </p:spPr>
        <p:txBody>
          <a:bodyPr vert="horz" wrap="square" lIns="91440" tIns="45720" rIns="91440" bIns="45720" anchor="ctr"/>
          <a:lstStyle/>
          <a:p>
            <a:r>
              <a:rPr lang="zh-CN" altLang="en-US" b="1" dirty="0"/>
              <a:t>创意划平板</a:t>
            </a:r>
            <a:r>
              <a:rPr lang="en-US" altLang="zh-CN" b="1" dirty="0"/>
              <a:t>(4)</a:t>
            </a:r>
          </a:p>
        </p:txBody>
      </p:sp>
      <p:sp>
        <p:nvSpPr>
          <p:cNvPr id="31747" name="Rectangle 3"/>
          <p:cNvSpPr>
            <a:spLocks noGrp="1" noChangeArrowheads="1"/>
          </p:cNvSpPr>
          <p:nvPr>
            <p:ph idx="1"/>
          </p:nvPr>
        </p:nvSpPr>
        <p:spPr>
          <a:xfrm>
            <a:off x="533400" y="1295400"/>
            <a:ext cx="8229600" cy="4525963"/>
          </a:xfrm>
        </p:spPr>
        <p:txBody>
          <a:bodyPr vert="horz" wrap="square" lIns="91440" tIns="45720" rIns="91440" bIns="45720" numCol="1" anchor="t" anchorCtr="0" compatLnSpc="1"/>
          <a:lstStyle/>
          <a:p>
            <a:pPr marL="342900" marR="0" lvl="0" indent="-342900" algn="l" defTabSz="914400" rtl="0" eaLnBrk="0" fontAlgn="base" latinLnBrk="0" hangingPunct="0">
              <a:lnSpc>
                <a:spcPct val="150000"/>
              </a:lnSpc>
              <a:spcBef>
                <a:spcPct val="20000"/>
              </a:spcBef>
              <a:spcAft>
                <a:spcPct val="0"/>
              </a:spcAft>
              <a:buClrTx/>
              <a:buSzTx/>
              <a:buFontTx/>
              <a:buChar char="•"/>
              <a:defRPr/>
            </a:pPr>
            <a:r>
              <a:rPr kumimoji="0" lang="zh-CN" altLang="en-US" sz="28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倒平板</a:t>
            </a:r>
          </a:p>
          <a:p>
            <a:pPr marL="342900" marR="0" lvl="0" indent="-342900" algn="l" defTabSz="914400" rtl="0" eaLnBrk="0" fontAlgn="base" latinLnBrk="0" hangingPunct="0">
              <a:lnSpc>
                <a:spcPct val="150000"/>
              </a:lnSpc>
              <a:spcBef>
                <a:spcPct val="20000"/>
              </a:spcBef>
              <a:spcAft>
                <a:spcPct val="0"/>
              </a:spcAft>
              <a:buClrTx/>
              <a:buSzTx/>
              <a:buFontTx/>
              <a:buNone/>
              <a:defRPr/>
            </a:pP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  100mL LB </a:t>
            </a:r>
            <a:r>
              <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固体培养基熔化后冷却至</a:t>
            </a: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60°C </a:t>
            </a:r>
            <a:r>
              <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左右，加入</a:t>
            </a: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Kan100</a:t>
            </a:r>
            <a:r>
              <a:rPr kumimoji="0" lang="el-GR"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 </a:t>
            </a:r>
            <a:r>
              <a:rPr kumimoji="0" lang="el-GR"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μ</a:t>
            </a: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L </a:t>
            </a:r>
            <a:r>
              <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1</a:t>
            </a:r>
            <a:r>
              <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1000</a:t>
            </a:r>
            <a:r>
              <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）和 </a:t>
            </a: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IPTG100</a:t>
            </a:r>
            <a:r>
              <a:rPr kumimoji="0" lang="el-GR"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μ</a:t>
            </a: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L</a:t>
            </a:r>
            <a:r>
              <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a:t>
            </a: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1:1000</a:t>
            </a:r>
            <a:r>
              <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），倒平板。</a:t>
            </a:r>
          </a:p>
          <a:p>
            <a:pPr marL="342900" marR="0" lvl="0" indent="-342900" algn="l" defTabSz="914400" rtl="0" eaLnBrk="0" fontAlgn="base" latinLnBrk="0" hangingPunct="0">
              <a:lnSpc>
                <a:spcPct val="150000"/>
              </a:lnSpc>
              <a:spcBef>
                <a:spcPct val="20000"/>
              </a:spcBef>
              <a:spcAft>
                <a:spcPct val="0"/>
              </a:spcAft>
              <a:buClrTx/>
              <a:buSzTx/>
              <a:buFontTx/>
              <a:buChar char="•"/>
              <a:defRPr/>
            </a:pPr>
            <a:r>
              <a:rPr kumimoji="0" lang="zh-CN" altLang="en-US" sz="28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创意划平板</a:t>
            </a:r>
            <a:endParaRPr kumimoji="0" lang="en-US" altLang="zh-CN" sz="28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   无菌棉签或枪头取</a:t>
            </a: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80min </a:t>
            </a:r>
            <a:r>
              <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诱导后的菌液（</a:t>
            </a: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1mL</a:t>
            </a:r>
            <a:r>
              <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    </a:t>
            </a:r>
            <a:endPar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20000"/>
              </a:spcBef>
              <a:spcAft>
                <a:spcPct val="0"/>
              </a:spcAft>
              <a:buClrTx/>
              <a:buSzTx/>
              <a:buFontTx/>
              <a:buNone/>
              <a:defRPr/>
            </a:pPr>
            <a:r>
              <a:rPr kumimoji="0" lang="en-US" altLang="zh-CN" sz="2800" b="1" i="0" u="none" strike="noStrike" kern="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rPr>
              <a:t>创意划平板。</a:t>
            </a:r>
            <a:endParaRPr kumimoji="0" lang="en-US" altLang="zh-CN"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0" fontAlgn="base" latinLnBrk="0" hangingPunct="0">
              <a:lnSpc>
                <a:spcPct val="150000"/>
              </a:lnSpc>
              <a:spcBef>
                <a:spcPct val="20000"/>
              </a:spcBef>
              <a:spcAft>
                <a:spcPct val="0"/>
              </a:spcAft>
              <a:buClrTx/>
              <a:buSzTx/>
              <a:buFontTx/>
              <a:buNone/>
              <a:defRPr/>
            </a:pPr>
            <a:endParaRPr kumimoji="0" lang="zh-CN" altLang="en-US" sz="2800" b="1" i="0" u="none" strike="noStrike" kern="0" cap="none" spc="0" normalizeH="0" baseline="0" noProof="0" dirty="0" smtClean="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22"/>
          <p:cNvSpPr>
            <a:spLocks noGrp="1"/>
          </p:cNvSpPr>
          <p:nvPr>
            <p:ph type="title"/>
          </p:nvPr>
        </p:nvSpPr>
        <p:spPr>
          <a:xfrm>
            <a:off x="381000" y="381000"/>
            <a:ext cx="8229600" cy="1143000"/>
          </a:xfrm>
          <a:ln/>
        </p:spPr>
        <p:txBody>
          <a:bodyPr vert="horz" wrap="square" lIns="91440" tIns="45720" rIns="91440" bIns="45720" anchor="ctr"/>
          <a:lstStyle/>
          <a:p>
            <a:r>
              <a:rPr lang="zh-CN" altLang="en-US" b="1" dirty="0">
                <a:latin typeface="微软雅黑" panose="020B0503020204020204" pitchFamily="34" charset="-122"/>
              </a:rPr>
              <a:t>往届学生实验结果展示</a:t>
            </a:r>
            <a:br>
              <a:rPr lang="zh-CN" altLang="en-US" b="1" dirty="0">
                <a:latin typeface="微软雅黑" panose="020B0503020204020204" pitchFamily="34" charset="-122"/>
              </a:rPr>
            </a:br>
            <a:endParaRPr lang="zh-CN" altLang="en-US" dirty="0"/>
          </a:p>
        </p:txBody>
      </p:sp>
      <p:sp>
        <p:nvSpPr>
          <p:cNvPr id="41987" name="内容占位符 23"/>
          <p:cNvSpPr>
            <a:spLocks noGrp="1"/>
          </p:cNvSpPr>
          <p:nvPr>
            <p:ph idx="1"/>
          </p:nvPr>
        </p:nvSpPr>
        <p:spPr>
          <a:ln/>
        </p:spPr>
        <p:txBody>
          <a:bodyPr vert="horz" wrap="square" lIns="91440" tIns="45720" rIns="91440" bIns="45720" anchor="t"/>
          <a:lstStyle/>
          <a:p>
            <a:endParaRPr lang="zh-CN" altLang="en-US" dirty="0"/>
          </a:p>
        </p:txBody>
      </p:sp>
      <p:grpSp>
        <p:nvGrpSpPr>
          <p:cNvPr id="41988" name="组合 44"/>
          <p:cNvGrpSpPr/>
          <p:nvPr/>
        </p:nvGrpSpPr>
        <p:grpSpPr>
          <a:xfrm>
            <a:off x="228600" y="1524000"/>
            <a:ext cx="8763000" cy="4595813"/>
            <a:chOff x="228600" y="1524000"/>
            <a:chExt cx="8763000" cy="4595813"/>
          </a:xfrm>
        </p:grpSpPr>
        <p:grpSp>
          <p:nvGrpSpPr>
            <p:cNvPr id="41989" name="组合 54"/>
            <p:cNvGrpSpPr/>
            <p:nvPr/>
          </p:nvGrpSpPr>
          <p:grpSpPr>
            <a:xfrm>
              <a:off x="228600" y="1524000"/>
              <a:ext cx="8763000" cy="4595813"/>
              <a:chOff x="9945" y="619919"/>
              <a:chExt cx="12192002" cy="6164910"/>
            </a:xfrm>
          </p:grpSpPr>
          <p:grpSp>
            <p:nvGrpSpPr>
              <p:cNvPr id="41993" name="组合 56"/>
              <p:cNvGrpSpPr/>
              <p:nvPr/>
            </p:nvGrpSpPr>
            <p:grpSpPr>
              <a:xfrm>
                <a:off x="9945" y="619919"/>
                <a:ext cx="12192002" cy="6065703"/>
                <a:chOff x="1681362" y="914559"/>
                <a:chExt cx="12456162" cy="6065703"/>
              </a:xfrm>
            </p:grpSpPr>
            <p:pic>
              <p:nvPicPr>
                <p:cNvPr id="42007" name="Picture 13" descr="C:\Users\Administrator.2LTGDVB7KBKK2QF\Desktop\老图书馆图.jpg"/>
                <p:cNvPicPr>
                  <a:picLocks noChangeAspect="1"/>
                </p:cNvPicPr>
                <p:nvPr/>
              </p:nvPicPr>
              <p:blipFill>
                <a:blip r:embed="rId2">
                  <a:lum bright="70001" contrast="-70000"/>
                </a:blip>
                <a:srcRect l="6038" t="13043" r="22377"/>
                <a:stretch>
                  <a:fillRect/>
                </a:stretch>
              </p:blipFill>
              <p:spPr>
                <a:xfrm>
                  <a:off x="1681362" y="1016784"/>
                  <a:ext cx="12456161" cy="5963478"/>
                </a:xfrm>
                <a:prstGeom prst="rect">
                  <a:avLst/>
                </a:prstGeom>
                <a:noFill/>
                <a:ln w="9525">
                  <a:noFill/>
                </a:ln>
              </p:spPr>
            </p:pic>
            <p:cxnSp>
              <p:nvCxnSpPr>
                <p:cNvPr id="73" name="直接连接符 72"/>
                <p:cNvCxnSpPr/>
                <p:nvPr/>
              </p:nvCxnSpPr>
              <p:spPr>
                <a:xfrm>
                  <a:off x="1681362" y="914559"/>
                  <a:ext cx="1245616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1994" name="组合 57"/>
              <p:cNvGrpSpPr/>
              <p:nvPr/>
            </p:nvGrpSpPr>
            <p:grpSpPr>
              <a:xfrm>
                <a:off x="116120" y="1426791"/>
                <a:ext cx="11567480" cy="5358038"/>
                <a:chOff x="116120" y="1426791"/>
                <a:chExt cx="11567480" cy="5358038"/>
              </a:xfrm>
            </p:grpSpPr>
            <p:sp>
              <p:nvSpPr>
                <p:cNvPr id="60" name="íśļíḓê"/>
                <p:cNvSpPr/>
                <p:nvPr/>
              </p:nvSpPr>
              <p:spPr>
                <a:xfrm>
                  <a:off x="5913790" y="2227694"/>
                  <a:ext cx="408608" cy="430159"/>
                </a:xfrm>
                <a:prstGeom prst="rightArrow">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marL="0" marR="0" lvl="0" indent="0" algn="ctr" defTabSz="914400" rtl="0" eaLnBrk="1" fontAlgn="base" latinLnBrk="0" hangingPunct="1">
                    <a:lnSpc>
                      <a:spcPct val="80000"/>
                    </a:lnSpc>
                    <a:spcBef>
                      <a:spcPct val="0"/>
                    </a:spcBef>
                    <a:spcAft>
                      <a:spcPct val="0"/>
                    </a:spcAft>
                    <a:buClrTx/>
                    <a:buSzTx/>
                    <a:buFontTx/>
                    <a:buNone/>
                    <a:defRPr/>
                  </a:pPr>
                  <a:endParaRPr kumimoji="0" lang="zh-CN" altLang="zh-CN" sz="900" b="0" i="0" u="none" strike="noStrike" kern="1200" cap="none" spc="0" normalizeH="0" baseline="0" noProof="0">
                    <a:ln>
                      <a:noFill/>
                    </a:ln>
                    <a:solidFill>
                      <a:srgbClr val="FFFFFF"/>
                    </a:solidFill>
                    <a:effectLst/>
                    <a:uLnTx/>
                    <a:uFillTx/>
                    <a:latin typeface="+mn-lt"/>
                    <a:ea typeface="+mn-ea"/>
                    <a:cs typeface="+mn-cs"/>
                  </a:endParaRPr>
                </a:p>
              </p:txBody>
            </p:sp>
            <p:sp>
              <p:nvSpPr>
                <p:cNvPr id="61" name="iṧḷîḋè"/>
                <p:cNvSpPr/>
                <p:nvPr/>
              </p:nvSpPr>
              <p:spPr>
                <a:xfrm>
                  <a:off x="8767426" y="2227694"/>
                  <a:ext cx="408608" cy="430159"/>
                </a:xfrm>
                <a:prstGeom prst="rightArrow">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marL="0" marR="0" lvl="0" indent="0" algn="ctr" defTabSz="914400" rtl="0" eaLnBrk="1" fontAlgn="base" latinLnBrk="0" hangingPunct="1">
                    <a:lnSpc>
                      <a:spcPct val="80000"/>
                    </a:lnSpc>
                    <a:spcBef>
                      <a:spcPct val="0"/>
                    </a:spcBef>
                    <a:spcAft>
                      <a:spcPct val="0"/>
                    </a:spcAft>
                    <a:buClrTx/>
                    <a:buSzTx/>
                    <a:buFontTx/>
                    <a:buNone/>
                    <a:defRPr/>
                  </a:pPr>
                  <a:endParaRPr kumimoji="0" lang="zh-CN" altLang="zh-CN" sz="900" b="0" i="0" u="none" strike="noStrike" kern="1200" cap="none" spc="0" normalizeH="0" baseline="0" noProof="0">
                    <a:ln>
                      <a:noFill/>
                    </a:ln>
                    <a:solidFill>
                      <a:srgbClr val="FFFFFF"/>
                    </a:solidFill>
                    <a:effectLst/>
                    <a:uLnTx/>
                    <a:uFillTx/>
                    <a:latin typeface="+mn-lt"/>
                    <a:ea typeface="+mn-ea"/>
                    <a:cs typeface="+mn-cs"/>
                  </a:endParaRPr>
                </a:p>
              </p:txBody>
            </p:sp>
            <p:grpSp>
              <p:nvGrpSpPr>
                <p:cNvPr id="41997" name="îṡḻïḋè"/>
                <p:cNvGrpSpPr/>
                <p:nvPr/>
              </p:nvGrpSpPr>
              <p:grpSpPr>
                <a:xfrm>
                  <a:off x="2703196" y="2185383"/>
                  <a:ext cx="666750" cy="514350"/>
                  <a:chOff x="2705100" y="1670623"/>
                  <a:chExt cx="666177" cy="513777"/>
                </a:xfrm>
              </p:grpSpPr>
              <p:sp>
                <p:nvSpPr>
                  <p:cNvPr id="70" name="iṥ1íďe"/>
                  <p:cNvSpPr/>
                  <p:nvPr/>
                </p:nvSpPr>
                <p:spPr>
                  <a:xfrm>
                    <a:off x="2704251" y="1670344"/>
                    <a:ext cx="514184" cy="514766"/>
                  </a:xfrm>
                  <a:prstGeom prst="chevron">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1" name="ïSļîdè"/>
                  <p:cNvSpPr/>
                  <p:nvPr/>
                </p:nvSpPr>
                <p:spPr>
                  <a:xfrm>
                    <a:off x="2856519" y="1670344"/>
                    <a:ext cx="514185" cy="514766"/>
                  </a:xfrm>
                  <a:prstGeom prst="chevron">
                    <a:avLst/>
                  </a:prstGeom>
                  <a:solidFill>
                    <a:srgbClr val="A1CBFD">
                      <a:alpha val="4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41998" name="组合 62"/>
                <p:cNvGrpSpPr/>
                <p:nvPr/>
              </p:nvGrpSpPr>
              <p:grpSpPr>
                <a:xfrm>
                  <a:off x="116120" y="1426791"/>
                  <a:ext cx="11567480" cy="5358038"/>
                  <a:chOff x="69159" y="2275286"/>
                  <a:chExt cx="11567480" cy="5358038"/>
                </a:xfrm>
              </p:grpSpPr>
              <p:pic>
                <p:nvPicPr>
                  <p:cNvPr id="41999" name="图片 63"/>
                  <p:cNvPicPr>
                    <a:picLocks noChangeAspect="1"/>
                  </p:cNvPicPr>
                  <p:nvPr/>
                </p:nvPicPr>
                <p:blipFill>
                  <a:blip r:embed="rId3"/>
                  <a:stretch>
                    <a:fillRect/>
                  </a:stretch>
                </p:blipFill>
                <p:spPr>
                  <a:xfrm>
                    <a:off x="6139651" y="4567721"/>
                    <a:ext cx="2990409" cy="3065603"/>
                  </a:xfrm>
                  <a:prstGeom prst="rect">
                    <a:avLst/>
                  </a:prstGeom>
                  <a:noFill/>
                  <a:ln w="9525">
                    <a:noFill/>
                  </a:ln>
                </p:spPr>
              </p:pic>
              <p:pic>
                <p:nvPicPr>
                  <p:cNvPr id="42000" name="图片 64"/>
                  <p:cNvPicPr>
                    <a:picLocks noChangeAspect="1"/>
                  </p:cNvPicPr>
                  <p:nvPr/>
                </p:nvPicPr>
                <p:blipFill>
                  <a:blip r:embed="rId4"/>
                  <a:stretch>
                    <a:fillRect/>
                  </a:stretch>
                </p:blipFill>
                <p:spPr>
                  <a:xfrm>
                    <a:off x="69159" y="2316058"/>
                    <a:ext cx="2518203" cy="2011106"/>
                  </a:xfrm>
                  <a:prstGeom prst="rect">
                    <a:avLst/>
                  </a:prstGeom>
                  <a:noFill/>
                  <a:ln w="9525">
                    <a:noFill/>
                  </a:ln>
                </p:spPr>
              </p:pic>
              <p:pic>
                <p:nvPicPr>
                  <p:cNvPr id="42001" name="图片 65"/>
                  <p:cNvPicPr>
                    <a:picLocks noChangeAspect="1"/>
                  </p:cNvPicPr>
                  <p:nvPr/>
                </p:nvPicPr>
                <p:blipFill>
                  <a:blip r:embed="rId5"/>
                  <a:srcRect l="34792" t="33151" r="35693" b="24634"/>
                  <a:stretch>
                    <a:fillRect/>
                  </a:stretch>
                </p:blipFill>
                <p:spPr>
                  <a:xfrm>
                    <a:off x="6391700" y="2278063"/>
                    <a:ext cx="2245888" cy="2131665"/>
                  </a:xfrm>
                  <a:prstGeom prst="rect">
                    <a:avLst/>
                  </a:prstGeom>
                  <a:noFill/>
                  <a:ln w="9525">
                    <a:noFill/>
                  </a:ln>
                </p:spPr>
              </p:pic>
              <p:pic>
                <p:nvPicPr>
                  <p:cNvPr id="42002" name="图片 66"/>
                  <p:cNvPicPr>
                    <a:picLocks noChangeAspect="1"/>
                  </p:cNvPicPr>
                  <p:nvPr/>
                </p:nvPicPr>
                <p:blipFill>
                  <a:blip r:embed="rId6"/>
                  <a:stretch>
                    <a:fillRect/>
                  </a:stretch>
                </p:blipFill>
                <p:spPr>
                  <a:xfrm>
                    <a:off x="2245389" y="4602480"/>
                    <a:ext cx="1606310" cy="2847350"/>
                  </a:xfrm>
                  <a:prstGeom prst="rect">
                    <a:avLst/>
                  </a:prstGeom>
                  <a:noFill/>
                  <a:ln w="9525">
                    <a:noFill/>
                  </a:ln>
                </p:spPr>
              </p:pic>
              <p:pic>
                <p:nvPicPr>
                  <p:cNvPr id="42003" name="图片 67"/>
                  <p:cNvPicPr>
                    <a:picLocks noChangeAspect="1"/>
                  </p:cNvPicPr>
                  <p:nvPr/>
                </p:nvPicPr>
                <p:blipFill>
                  <a:blip r:embed="rId7"/>
                  <a:srcRect l="36325" t="46474" r="30872" b="15060"/>
                  <a:stretch>
                    <a:fillRect/>
                  </a:stretch>
                </p:blipFill>
                <p:spPr>
                  <a:xfrm>
                    <a:off x="3505200" y="2275286"/>
                    <a:ext cx="2278063" cy="2005074"/>
                  </a:xfrm>
                  <a:prstGeom prst="rect">
                    <a:avLst/>
                  </a:prstGeom>
                  <a:noFill/>
                  <a:ln w="9525">
                    <a:noFill/>
                  </a:ln>
                </p:spPr>
              </p:pic>
              <p:pic>
                <p:nvPicPr>
                  <p:cNvPr id="42004" name="图片 68"/>
                  <p:cNvPicPr>
                    <a:picLocks noChangeAspect="1"/>
                  </p:cNvPicPr>
                  <p:nvPr/>
                </p:nvPicPr>
                <p:blipFill>
                  <a:blip r:embed="rId8"/>
                  <a:srcRect r="23863" b="3181"/>
                  <a:stretch>
                    <a:fillRect/>
                  </a:stretch>
                </p:blipFill>
                <p:spPr>
                  <a:xfrm>
                    <a:off x="9310689" y="2286134"/>
                    <a:ext cx="2325950" cy="1994225"/>
                  </a:xfrm>
                  <a:prstGeom prst="rect">
                    <a:avLst/>
                  </a:prstGeom>
                  <a:noFill/>
                  <a:ln w="9525">
                    <a:noFill/>
                  </a:ln>
                </p:spPr>
              </p:pic>
            </p:grpSp>
          </p:grpSp>
        </p:grpSp>
        <p:grpSp>
          <p:nvGrpSpPr>
            <p:cNvPr id="41990" name="组合 7"/>
            <p:cNvGrpSpPr/>
            <p:nvPr/>
          </p:nvGrpSpPr>
          <p:grpSpPr>
            <a:xfrm>
              <a:off x="6934138" y="1981238"/>
              <a:ext cx="1981026" cy="1784876"/>
              <a:chOff x="1600200" y="1322387"/>
              <a:chExt cx="4622406" cy="3976637"/>
            </a:xfrm>
          </p:grpSpPr>
          <p:pic>
            <p:nvPicPr>
              <p:cNvPr id="41991" name="图片 68"/>
              <p:cNvPicPr>
                <a:picLocks noChangeAspect="1"/>
              </p:cNvPicPr>
              <p:nvPr/>
            </p:nvPicPr>
            <p:blipFill>
              <a:blip r:embed="rId8"/>
              <a:srcRect r="23863" b="3181"/>
              <a:stretch>
                <a:fillRect/>
              </a:stretch>
            </p:blipFill>
            <p:spPr>
              <a:xfrm>
                <a:off x="1600200" y="1322387"/>
                <a:ext cx="4574884" cy="3745339"/>
              </a:xfrm>
              <a:prstGeom prst="rect">
                <a:avLst/>
              </a:prstGeom>
              <a:noFill/>
              <a:ln w="9525">
                <a:noFill/>
              </a:ln>
            </p:spPr>
          </p:pic>
          <p:sp>
            <p:nvSpPr>
              <p:cNvPr id="41992" name="Text Box 4"/>
              <p:cNvSpPr txBox="1"/>
              <p:nvPr/>
            </p:nvSpPr>
            <p:spPr>
              <a:xfrm>
                <a:off x="1619252" y="4887595"/>
                <a:ext cx="4603354" cy="411429"/>
              </a:xfrm>
              <a:prstGeom prst="rect">
                <a:avLst/>
              </a:prstGeom>
              <a:solidFill>
                <a:schemeClr val="bg1"/>
              </a:solidFill>
              <a:ln w="9525">
                <a:noFill/>
              </a:ln>
            </p:spPr>
            <p:txBody>
              <a:bodyPr>
                <a:spAutoFit/>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50000"/>
                  </a:spcBef>
                  <a:buFont typeface="Arial" panose="020B0604020202020204" pitchFamily="34" charset="0"/>
                  <a:buNone/>
                </a:pPr>
                <a:r>
                  <a:rPr lang="zh-CN" altLang="en-US" sz="600" b="1" dirty="0">
                    <a:solidFill>
                      <a:schemeClr val="bg2"/>
                    </a:solidFill>
                    <a:latin typeface="Times New Roman" panose="02020603050405020304" pitchFamily="18" charset="0"/>
                    <a:ea typeface="宋体" panose="02010600030101010101" pitchFamily="2" charset="-122"/>
                  </a:rPr>
                  <a:t> </a:t>
                </a:r>
                <a:r>
                  <a:rPr lang="zh-CN" altLang="en-US" sz="600" b="1" dirty="0">
                    <a:latin typeface="微软雅黑" panose="020B0503020204020204" pitchFamily="34" charset="-122"/>
                  </a:rPr>
                  <a:t>未诱导     </a:t>
                </a:r>
                <a:r>
                  <a:rPr lang="en-US" altLang="zh-CN" sz="600" b="1" dirty="0">
                    <a:latin typeface="微软雅黑" panose="020B0503020204020204" pitchFamily="34" charset="-122"/>
                  </a:rPr>
                  <a:t>0.5h  1h    1.5h   2.0h     M    GFP</a:t>
                </a:r>
                <a:r>
                  <a:rPr lang="zh-CN" altLang="en-US" sz="600" b="1" dirty="0">
                    <a:latin typeface="微软雅黑" panose="020B0503020204020204" pitchFamily="34" charset="-122"/>
                  </a:rPr>
                  <a:t> </a:t>
                </a:r>
                <a:r>
                  <a:rPr lang="en-US" altLang="zh-CN" sz="600" b="1" dirty="0">
                    <a:latin typeface="微软雅黑" panose="020B0503020204020204" pitchFamily="34" charset="-122"/>
                  </a:rPr>
                  <a:t> GFP</a:t>
                </a:r>
              </a:p>
            </p:txBody>
          </p:sp>
        </p:gr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武汉大学校徽"/>
          <p:cNvPicPr>
            <a:picLocks noChangeAspect="1"/>
          </p:cNvPicPr>
          <p:nvPr/>
        </p:nvPicPr>
        <p:blipFill>
          <a:blip r:embed="rId2">
            <a:lum bright="82001" contrast="-70000"/>
          </a:blip>
          <a:srcRect l="12000" t="12000" r="12000" b="12000"/>
          <a:stretch>
            <a:fillRect/>
          </a:stretch>
        </p:blipFill>
        <p:spPr>
          <a:xfrm>
            <a:off x="2273300" y="1143000"/>
            <a:ext cx="4559300" cy="4559300"/>
          </a:xfrm>
          <a:prstGeom prst="rect">
            <a:avLst/>
          </a:prstGeom>
          <a:noFill/>
          <a:ln w="9525">
            <a:noFill/>
          </a:ln>
        </p:spPr>
      </p:pic>
      <p:sp>
        <p:nvSpPr>
          <p:cNvPr id="32771" name="Rectangle 3"/>
          <p:cNvSpPr>
            <a:spLocks noChangeArrowheads="1"/>
          </p:cNvSpPr>
          <p:nvPr/>
        </p:nvSpPr>
        <p:spPr bwMode="auto">
          <a:xfrm>
            <a:off x="2501900" y="228600"/>
            <a:ext cx="4114800" cy="857250"/>
          </a:xfrm>
          <a:prstGeom prst="rect">
            <a:avLst/>
          </a:prstGeom>
          <a:noFill/>
          <a:ln w="9525">
            <a:no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6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5" name="标题 4"/>
          <p:cNvSpPr>
            <a:spLocks noGrp="1"/>
          </p:cNvSpPr>
          <p:nvPr>
            <p:ph type="title"/>
          </p:nvPr>
        </p:nvSpPr>
        <p:spPr>
          <a:xfrm>
            <a:off x="533400" y="22860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j-lt"/>
                <a:ea typeface="微软雅黑" panose="020B0503020204020204" pitchFamily="34" charset="-122"/>
                <a:cs typeface="+mj-cs"/>
              </a:rPr>
              <a:t>实验关键点</a:t>
            </a:r>
            <a:br>
              <a:rPr kumimoji="0" lang="zh-CN" altLang="en-US" sz="4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j-lt"/>
                <a:ea typeface="微软雅黑" panose="020B0503020204020204" pitchFamily="34" charset="-122"/>
                <a:cs typeface="+mj-cs"/>
              </a:rPr>
            </a:br>
            <a:endParaRPr kumimoji="0" lang="zh-CN" altLang="en-US" sz="4000" b="0" i="0" u="none" strike="noStrike" kern="0" cap="none" spc="0" normalizeH="0" baseline="0" noProof="0" dirty="0">
              <a:ln>
                <a:noFill/>
              </a:ln>
              <a:solidFill>
                <a:srgbClr val="FF0000"/>
              </a:solidFill>
              <a:effectLst/>
              <a:uLnTx/>
              <a:uFillTx/>
              <a:latin typeface="+mj-lt"/>
              <a:ea typeface="微软雅黑" panose="020B0503020204020204" pitchFamily="34" charset="-122"/>
              <a:cs typeface="+mj-cs"/>
            </a:endParaRPr>
          </a:p>
        </p:txBody>
      </p:sp>
      <p:sp>
        <p:nvSpPr>
          <p:cNvPr id="43013" name="内容占位符 5"/>
          <p:cNvSpPr>
            <a:spLocks noGrp="1"/>
          </p:cNvSpPr>
          <p:nvPr>
            <p:ph idx="1"/>
          </p:nvPr>
        </p:nvSpPr>
        <p:spPr>
          <a:xfrm>
            <a:off x="914400" y="1676400"/>
            <a:ext cx="7467600" cy="4525963"/>
          </a:xfrm>
          <a:ln/>
        </p:spPr>
        <p:txBody>
          <a:bodyPr vert="horz" wrap="square" lIns="91440" tIns="45720" rIns="91440" bIns="45720" anchor="t"/>
          <a:lstStyle/>
          <a:p>
            <a:pPr marL="457200" indent="-457200">
              <a:lnSpc>
                <a:spcPct val="150000"/>
              </a:lnSpc>
              <a:buSzPct val="60000"/>
              <a:buFont typeface="Wingdings" panose="05000000000000000000" pitchFamily="2" charset="2"/>
              <a:buChar char="n"/>
            </a:pPr>
            <a:r>
              <a:rPr lang="zh-CN" altLang="en-US" sz="3200" b="1" dirty="0">
                <a:latin typeface="宋体" panose="02010600030101010101" pitchFamily="2" charset="-122"/>
              </a:rPr>
              <a:t>诱导和取样时要进行无菌操作。</a:t>
            </a:r>
          </a:p>
          <a:p>
            <a:pPr marL="457200" indent="-457200">
              <a:lnSpc>
                <a:spcPct val="150000"/>
              </a:lnSpc>
              <a:buSzPct val="60000"/>
              <a:buFont typeface="Wingdings" panose="05000000000000000000" pitchFamily="2" charset="2"/>
              <a:buChar char="n"/>
            </a:pPr>
            <a:r>
              <a:rPr lang="zh-CN" altLang="en-US" sz="3200" b="1" dirty="0">
                <a:latin typeface="宋体" panose="02010600030101010101" pitchFamily="2" charset="-122"/>
              </a:rPr>
              <a:t>制备样品时</a:t>
            </a:r>
            <a:r>
              <a:rPr lang="en-US" altLang="zh-CN" sz="3200" b="1" dirty="0">
                <a:latin typeface="宋体" panose="02010600030101010101" pitchFamily="2" charset="-122"/>
              </a:rPr>
              <a:t>,</a:t>
            </a:r>
            <a:r>
              <a:rPr lang="zh-CN" altLang="en-US" sz="3200" b="1" dirty="0">
                <a:latin typeface="宋体" panose="02010600030101010101" pitchFamily="2" charset="-122"/>
              </a:rPr>
              <a:t>细菌培养基需清除干净</a:t>
            </a:r>
            <a:r>
              <a:rPr lang="en-US" altLang="zh-CN" sz="3200" b="1" dirty="0">
                <a:latin typeface="宋体" panose="02010600030101010101" pitchFamily="2" charset="-122"/>
              </a:rPr>
              <a:t>,</a:t>
            </a:r>
            <a:r>
              <a:rPr lang="zh-CN" altLang="en-US" sz="3200" b="1" dirty="0">
                <a:latin typeface="宋体" panose="02010600030101010101" pitchFamily="2" charset="-122"/>
              </a:rPr>
              <a:t>且要充分悬浮。</a:t>
            </a:r>
          </a:p>
          <a:p>
            <a:pPr marL="457200" indent="-457200">
              <a:lnSpc>
                <a:spcPct val="150000"/>
              </a:lnSpc>
              <a:buSzPct val="60000"/>
              <a:buFont typeface="Wingdings" panose="05000000000000000000" pitchFamily="2" charset="2"/>
              <a:buChar char="n"/>
            </a:pPr>
            <a:r>
              <a:rPr lang="zh-CN" altLang="en-US" sz="3200" b="1" dirty="0">
                <a:latin typeface="宋体" panose="02010600030101010101" pitchFamily="2" charset="-122"/>
              </a:rPr>
              <a:t>每个时间点的样品要立即制样并做好标记。</a:t>
            </a:r>
          </a:p>
          <a:p>
            <a:pPr marL="457200" indent="-457200">
              <a:buChar char="•"/>
            </a:pPr>
            <a:endParaRPr lang="zh-CN" altLang="en-US" sz="3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p:nvPr/>
        </p:nvSpPr>
        <p:spPr>
          <a:xfrm>
            <a:off x="4483100" y="1905000"/>
            <a:ext cx="4432300" cy="1682750"/>
          </a:xfrm>
          <a:prstGeom prst="rect">
            <a:avLst/>
          </a:prstGeom>
          <a:solidFill>
            <a:schemeClr val="bg1"/>
          </a:solidFill>
          <a:ln w="9525">
            <a:noFill/>
          </a:ln>
        </p:spPr>
        <p:txBody>
          <a:bodyPr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r" eaLnBrk="1" hangingPunct="1">
              <a:spcBef>
                <a:spcPct val="0"/>
              </a:spcBef>
              <a:buFont typeface="Arial" panose="020B0604020202020204" pitchFamily="34" charset="0"/>
              <a:buNone/>
            </a:pPr>
            <a:endParaRPr lang="zh-CN" altLang="en-US" sz="5400" b="1" dirty="0">
              <a:solidFill>
                <a:schemeClr val="tx2"/>
              </a:solidFill>
              <a:ea typeface="宋体" panose="02010600030101010101" pitchFamily="2" charset="-122"/>
            </a:endParaRPr>
          </a:p>
        </p:txBody>
      </p:sp>
      <p:sp>
        <p:nvSpPr>
          <p:cNvPr id="8195" name="Text Box 5"/>
          <p:cNvSpPr txBox="1"/>
          <p:nvPr/>
        </p:nvSpPr>
        <p:spPr>
          <a:xfrm>
            <a:off x="0" y="3313113"/>
            <a:ext cx="184150"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en-US" altLang="zh-CN" sz="3200" b="1" dirty="0">
              <a:solidFill>
                <a:schemeClr val="tx1"/>
              </a:solidFill>
              <a:ea typeface="黑体" panose="02010609060101010101" pitchFamily="49" charset="-122"/>
            </a:endParaRPr>
          </a:p>
        </p:txBody>
      </p:sp>
      <p:sp>
        <p:nvSpPr>
          <p:cNvPr id="8196" name="标题 5"/>
          <p:cNvSpPr>
            <a:spLocks noGrp="1"/>
          </p:cNvSpPr>
          <p:nvPr>
            <p:ph type="title"/>
          </p:nvPr>
        </p:nvSpPr>
        <p:spPr>
          <a:xfrm>
            <a:off x="381000" y="457200"/>
            <a:ext cx="8229600" cy="1143000"/>
          </a:xfrm>
        </p:spPr>
        <p:txBody>
          <a:bodyPr vert="horz" wrap="square" lIns="91440" tIns="45720" rIns="91440" bIns="45720" anchor="ctr"/>
          <a:lstStyle/>
          <a:p>
            <a:r>
              <a:rPr lang="zh-CN" altLang="en-US" b="1" dirty="0"/>
              <a:t>背景理论知识</a:t>
            </a:r>
            <a:br>
              <a:rPr lang="zh-CN" altLang="en-US" b="1" dirty="0"/>
            </a:br>
            <a:endParaRPr lang="zh-CN" altLang="en-US" b="1" dirty="0"/>
          </a:p>
        </p:txBody>
      </p:sp>
      <p:sp>
        <p:nvSpPr>
          <p:cNvPr id="8197" name="内容占位符 6"/>
          <p:cNvSpPr>
            <a:spLocks noGrp="1"/>
          </p:cNvSpPr>
          <p:nvPr>
            <p:ph idx="1"/>
          </p:nvPr>
        </p:nvSpPr>
        <p:spPr/>
        <p:txBody>
          <a:bodyPr vert="horz" wrap="square" lIns="91440" tIns="45720" rIns="91440" bIns="45720" anchor="t"/>
          <a:lstStyle/>
          <a:p>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p:nvPr/>
        </p:nvSpPr>
        <p:spPr>
          <a:xfrm>
            <a:off x="1835150" y="3213100"/>
            <a:ext cx="5616575" cy="1039813"/>
          </a:xfrm>
          <a:prstGeom prst="rect">
            <a:avLst/>
          </a:prstGeom>
          <a:noFill/>
          <a:ln w="57150" cap="flat" cmpd="sng">
            <a:solidFill>
              <a:srgbClr val="FF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lnSpc>
                <a:spcPct val="110000"/>
              </a:lnSpc>
              <a:spcBef>
                <a:spcPct val="0"/>
              </a:spcBef>
              <a:buFont typeface="Arial" panose="020B0604020202020204" pitchFamily="34" charset="0"/>
              <a:buNone/>
            </a:pPr>
            <a:r>
              <a:rPr lang="zh-CN" altLang="en-US" b="1" dirty="0">
                <a:latin typeface="微软雅黑" panose="020B0503020204020204" pitchFamily="34" charset="-122"/>
              </a:rPr>
              <a:t>外源基因的高效表达</a:t>
            </a:r>
            <a:r>
              <a:rPr lang="en-US" altLang="zh-CN" b="1" dirty="0">
                <a:latin typeface="微软雅黑" panose="020B0503020204020204" pitchFamily="34" charset="-122"/>
              </a:rPr>
              <a:t>,</a:t>
            </a:r>
            <a:r>
              <a:rPr lang="zh-CN" altLang="en-US" b="1" dirty="0">
                <a:latin typeface="微软雅黑" panose="020B0503020204020204" pitchFamily="34" charset="-122"/>
              </a:rPr>
              <a:t>获得有重要价值的蛋白质产品</a:t>
            </a:r>
          </a:p>
        </p:txBody>
      </p:sp>
      <p:sp>
        <p:nvSpPr>
          <p:cNvPr id="9219" name="Rectangle 5"/>
          <p:cNvSpPr/>
          <p:nvPr/>
        </p:nvSpPr>
        <p:spPr>
          <a:xfrm>
            <a:off x="1835150" y="1341438"/>
            <a:ext cx="5508625" cy="1039812"/>
          </a:xfrm>
          <a:prstGeom prst="rect">
            <a:avLst/>
          </a:prstGeom>
          <a:noFill/>
          <a:ln w="57150" cap="flat" cmpd="sng">
            <a:solidFill>
              <a:srgbClr val="FF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lnSpc>
                <a:spcPct val="110000"/>
              </a:lnSpc>
              <a:spcBef>
                <a:spcPct val="0"/>
              </a:spcBef>
              <a:buFont typeface="Arial" panose="020B0604020202020204" pitchFamily="34" charset="0"/>
              <a:buNone/>
            </a:pPr>
            <a:r>
              <a:rPr lang="zh-CN" altLang="en-US" b="1" dirty="0">
                <a:latin typeface="微软雅黑" panose="020B0503020204020204" pitchFamily="34" charset="-122"/>
              </a:rPr>
              <a:t>需将编码所需蛋白的基因插入质粒或其它载体</a:t>
            </a:r>
            <a:r>
              <a:rPr lang="en-US" altLang="zh-CN" b="1" dirty="0">
                <a:latin typeface="微软雅黑" panose="020B0503020204020204" pitchFamily="34" charset="-122"/>
              </a:rPr>
              <a:t>,</a:t>
            </a:r>
            <a:r>
              <a:rPr lang="zh-CN" altLang="en-US" b="1" dirty="0">
                <a:latin typeface="微软雅黑" panose="020B0503020204020204" pitchFamily="34" charset="-122"/>
              </a:rPr>
              <a:t>然后导入活细胞</a:t>
            </a:r>
          </a:p>
        </p:txBody>
      </p:sp>
      <p:sp>
        <p:nvSpPr>
          <p:cNvPr id="9220" name="Rectangle 7"/>
          <p:cNvSpPr/>
          <p:nvPr/>
        </p:nvSpPr>
        <p:spPr>
          <a:xfrm>
            <a:off x="2700338" y="5099050"/>
            <a:ext cx="3960812" cy="565150"/>
          </a:xfrm>
          <a:prstGeom prst="rect">
            <a:avLst/>
          </a:prstGeom>
          <a:noFill/>
          <a:ln w="57150" cap="flat" cmpd="sng">
            <a:solidFill>
              <a:srgbClr val="FF0066"/>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lnSpc>
                <a:spcPct val="120000"/>
              </a:lnSpc>
              <a:spcBef>
                <a:spcPct val="0"/>
              </a:spcBef>
              <a:buFont typeface="Arial" panose="020B0604020202020204" pitchFamily="34" charset="0"/>
              <a:buNone/>
            </a:pPr>
            <a:r>
              <a:rPr lang="zh-CN" altLang="en-US" b="1" dirty="0">
                <a:latin typeface="微软雅黑" panose="020B0503020204020204" pitchFamily="34" charset="-122"/>
              </a:rPr>
              <a:t>基因工程的最终目的</a:t>
            </a:r>
          </a:p>
        </p:txBody>
      </p:sp>
      <p:sp>
        <p:nvSpPr>
          <p:cNvPr id="9221" name="AutoShape 8"/>
          <p:cNvSpPr/>
          <p:nvPr/>
        </p:nvSpPr>
        <p:spPr>
          <a:xfrm>
            <a:off x="4356100" y="2493963"/>
            <a:ext cx="576263" cy="719137"/>
          </a:xfrm>
          <a:prstGeom prst="downArrow">
            <a:avLst>
              <a:gd name="adj1" fmla="val 50000"/>
              <a:gd name="adj2" fmla="val 31198"/>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800" dirty="0">
              <a:solidFill>
                <a:schemeClr val="tx1"/>
              </a:solidFill>
              <a:latin typeface="微软雅黑" panose="020B0503020204020204" pitchFamily="34" charset="-122"/>
            </a:endParaRPr>
          </a:p>
        </p:txBody>
      </p:sp>
      <p:sp>
        <p:nvSpPr>
          <p:cNvPr id="9222" name="AutoShape 9"/>
          <p:cNvSpPr/>
          <p:nvPr/>
        </p:nvSpPr>
        <p:spPr>
          <a:xfrm>
            <a:off x="4356100" y="4365625"/>
            <a:ext cx="576263" cy="719138"/>
          </a:xfrm>
          <a:prstGeom prst="downArrow">
            <a:avLst>
              <a:gd name="adj1" fmla="val 50000"/>
              <a:gd name="adj2" fmla="val 31198"/>
            </a:avLst>
          </a:prstGeom>
          <a:solidFill>
            <a:schemeClr val="accent1"/>
          </a:solidFill>
          <a:ln w="9525"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800" dirty="0">
              <a:solidFill>
                <a:schemeClr val="tx1"/>
              </a:solidFill>
              <a:latin typeface="微软雅黑" panose="020B0503020204020204" pitchFamily="34" charset="-122"/>
            </a:endParaRPr>
          </a:p>
        </p:txBody>
      </p:sp>
      <p:sp>
        <p:nvSpPr>
          <p:cNvPr id="9223" name="标题 7"/>
          <p:cNvSpPr>
            <a:spLocks noGrp="1"/>
          </p:cNvSpPr>
          <p:nvPr>
            <p:ph type="title"/>
          </p:nvPr>
        </p:nvSpPr>
        <p:spPr>
          <a:xfrm>
            <a:off x="457200" y="76200"/>
            <a:ext cx="8229600" cy="1143000"/>
          </a:xfrm>
        </p:spPr>
        <p:txBody>
          <a:bodyPr vert="horz" wrap="square" lIns="91440" tIns="45720" rIns="91440" bIns="45720" anchor="ctr"/>
          <a:lstStyle/>
          <a:p>
            <a:r>
              <a:rPr lang="zh-CN" altLang="en-US" b="1" dirty="0">
                <a:latin typeface="微软雅黑" panose="020B0503020204020204" pitchFamily="34" charset="-122"/>
              </a:rPr>
              <a:t>重组蛋白的表达</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2"/>
          <p:cNvSpPr>
            <a:spLocks noChangeAspect="1"/>
          </p:cNvSpPr>
          <p:nvPr/>
        </p:nvSpPr>
        <p:spPr>
          <a:xfrm>
            <a:off x="-13652500" y="-15271750"/>
            <a:ext cx="36455350" cy="37979350"/>
          </a:xfrm>
          <a:prstGeom prst="rect">
            <a:avLst/>
          </a:prstGeom>
          <a:noFill/>
          <a:ln w="9525">
            <a:noFill/>
          </a:ln>
        </p:spPr>
        <p:txBody>
          <a:bodyPr wrap="none"/>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800" dirty="0">
              <a:latin typeface="微软雅黑" panose="020B0503020204020204" pitchFamily="34" charset="-122"/>
            </a:endParaRPr>
          </a:p>
        </p:txBody>
      </p:sp>
      <p:sp>
        <p:nvSpPr>
          <p:cNvPr id="10243" name="AutoShape 3"/>
          <p:cNvSpPr>
            <a:spLocks noChangeAspect="1"/>
          </p:cNvSpPr>
          <p:nvPr/>
        </p:nvSpPr>
        <p:spPr>
          <a:xfrm>
            <a:off x="-13652500" y="-15271750"/>
            <a:ext cx="36455350" cy="37979350"/>
          </a:xfrm>
          <a:prstGeom prst="rect">
            <a:avLst/>
          </a:prstGeom>
          <a:noFill/>
          <a:ln w="9525">
            <a:noFill/>
          </a:ln>
        </p:spPr>
        <p:txBody>
          <a:bodyPr wrap="none"/>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800" dirty="0">
              <a:latin typeface="微软雅黑" panose="020B0503020204020204" pitchFamily="34" charset="-122"/>
            </a:endParaRPr>
          </a:p>
        </p:txBody>
      </p:sp>
      <p:sp>
        <p:nvSpPr>
          <p:cNvPr id="10244" name="Rectangle 4"/>
          <p:cNvSpPr/>
          <p:nvPr/>
        </p:nvSpPr>
        <p:spPr>
          <a:xfrm>
            <a:off x="533400" y="1219200"/>
            <a:ext cx="4572000" cy="38465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50000"/>
              </a:spcBef>
              <a:buFont typeface="Arial" panose="020B0604020202020204" pitchFamily="34" charset="0"/>
              <a:buNone/>
            </a:pPr>
            <a:r>
              <a:rPr lang="zh-CN" altLang="en-US" b="1" dirty="0">
                <a:latin typeface="微软雅黑" panose="020B0503020204020204" pitchFamily="34" charset="-122"/>
              </a:rPr>
              <a:t>主要步骤</a:t>
            </a:r>
          </a:p>
          <a:p>
            <a:pPr marL="0" lvl="0" indent="0" eaLnBrk="1" hangingPunct="1">
              <a:spcBef>
                <a:spcPct val="50000"/>
              </a:spcBef>
              <a:buFont typeface="Arial" panose="020B0604020202020204" pitchFamily="34" charset="0"/>
              <a:buNone/>
            </a:pPr>
            <a:r>
              <a:rPr lang="zh-CN" altLang="en-US" sz="2400" b="1" dirty="0">
                <a:latin typeface="微软雅黑" panose="020B0503020204020204" pitchFamily="34" charset="-122"/>
              </a:rPr>
              <a:t>制备表达载体</a:t>
            </a:r>
          </a:p>
          <a:p>
            <a:pPr marL="0" lvl="0" indent="0" eaLnBrk="1" hangingPunct="1">
              <a:spcBef>
                <a:spcPct val="50000"/>
              </a:spcBef>
              <a:buFont typeface="Arial" panose="020B0604020202020204" pitchFamily="34" charset="0"/>
              <a:buNone/>
            </a:pPr>
            <a:endParaRPr lang="zh-CN" altLang="en-US" sz="2400" b="1" dirty="0">
              <a:latin typeface="微软雅黑" panose="020B0503020204020204" pitchFamily="34" charset="-122"/>
            </a:endParaRPr>
          </a:p>
          <a:p>
            <a:pPr marL="0" lvl="0" indent="0" eaLnBrk="1" hangingPunct="1">
              <a:spcBef>
                <a:spcPct val="50000"/>
              </a:spcBef>
              <a:buFont typeface="Arial" panose="020B0604020202020204" pitchFamily="34" charset="0"/>
              <a:buNone/>
            </a:pPr>
            <a:r>
              <a:rPr lang="zh-CN" altLang="en-US" sz="2400" b="1" dirty="0">
                <a:latin typeface="微软雅黑" panose="020B0503020204020204" pitchFamily="34" charset="-122"/>
              </a:rPr>
              <a:t>制备目的</a:t>
            </a:r>
            <a:r>
              <a:rPr lang="en-US" altLang="zh-CN" sz="2400" b="1" dirty="0">
                <a:latin typeface="微软雅黑" panose="020B0503020204020204" pitchFamily="34" charset="-122"/>
              </a:rPr>
              <a:t>DNA</a:t>
            </a:r>
          </a:p>
          <a:p>
            <a:pPr marL="0" lvl="0" indent="0" eaLnBrk="1" hangingPunct="1">
              <a:spcBef>
                <a:spcPct val="50000"/>
              </a:spcBef>
              <a:buFont typeface="Arial" panose="020B0604020202020204" pitchFamily="34" charset="0"/>
              <a:buNone/>
            </a:pPr>
            <a:endParaRPr lang="en-US" altLang="zh-CN" sz="2400" b="1" dirty="0">
              <a:latin typeface="微软雅黑" panose="020B0503020204020204" pitchFamily="34" charset="-122"/>
            </a:endParaRPr>
          </a:p>
          <a:p>
            <a:pPr marL="0" lvl="0" indent="0" eaLnBrk="1" hangingPunct="1">
              <a:spcBef>
                <a:spcPct val="50000"/>
              </a:spcBef>
              <a:buFont typeface="Arial" panose="020B0604020202020204" pitchFamily="34" charset="0"/>
              <a:buNone/>
            </a:pPr>
            <a:endParaRPr lang="en-US" altLang="zh-CN" sz="2400" b="1" dirty="0">
              <a:latin typeface="微软雅黑" panose="020B0503020204020204" pitchFamily="34" charset="-122"/>
            </a:endParaRPr>
          </a:p>
          <a:p>
            <a:pPr marL="0" lvl="0" indent="0" eaLnBrk="1" hangingPunct="1">
              <a:spcBef>
                <a:spcPct val="50000"/>
              </a:spcBef>
              <a:buFont typeface="Arial" panose="020B0604020202020204" pitchFamily="34" charset="0"/>
              <a:buNone/>
            </a:pPr>
            <a:r>
              <a:rPr lang="zh-CN" altLang="en-US" sz="2400" b="1" dirty="0">
                <a:latin typeface="微软雅黑" panose="020B0503020204020204" pitchFamily="34" charset="-122"/>
              </a:rPr>
              <a:t>将目的</a:t>
            </a:r>
            <a:r>
              <a:rPr lang="en-US" altLang="zh-CN" sz="2400" b="1" dirty="0">
                <a:latin typeface="微软雅黑" panose="020B0503020204020204" pitchFamily="34" charset="-122"/>
              </a:rPr>
              <a:t>DNA </a:t>
            </a:r>
            <a:r>
              <a:rPr lang="zh-CN" altLang="en-US" sz="2400" b="1" dirty="0">
                <a:latin typeface="微软雅黑" panose="020B0503020204020204" pitchFamily="34" charset="-122"/>
              </a:rPr>
              <a:t>克隆到载体上</a:t>
            </a:r>
          </a:p>
        </p:txBody>
      </p:sp>
      <p:sp>
        <p:nvSpPr>
          <p:cNvPr id="7173" name="Rectangle 5"/>
          <p:cNvSpPr>
            <a:spLocks noChangeArrowheads="1"/>
          </p:cNvSpPr>
          <p:nvPr/>
        </p:nvSpPr>
        <p:spPr bwMode="auto">
          <a:xfrm>
            <a:off x="4572000" y="1219200"/>
            <a:ext cx="4267200" cy="1970088"/>
          </a:xfrm>
          <a:prstGeom prst="rect">
            <a:avLst/>
          </a:prstGeom>
          <a:noFill/>
          <a:ln w="9525">
            <a:noFill/>
            <a:miter lim="800000"/>
          </a:ln>
        </p:spPr>
        <p:txBody>
          <a:bodyPr>
            <a:spAutoFit/>
          </a:bodyPr>
          <a:lstStyle/>
          <a:p>
            <a:pPr marL="355600" marR="0" lvl="0" indent="-355600" algn="l" defTabSz="914400" rtl="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操作</a:t>
            </a:r>
          </a:p>
          <a:p>
            <a:pPr marL="457200" marR="0" lvl="0" indent="-457200" algn="l" defTabSz="914400" rtl="0" eaLnBrk="1" fontAlgn="base" latinLnBrk="0" hangingPunct="1">
              <a:lnSpc>
                <a:spcPct val="100000"/>
              </a:lnSpc>
              <a:spcBef>
                <a:spcPct val="50000"/>
              </a:spcBef>
              <a:spcAft>
                <a:spcPct val="0"/>
              </a:spcAft>
              <a:buClrTx/>
              <a:buSzTx/>
              <a:buFont typeface="+mj-lt"/>
              <a:buAutoNum type="arabicPeriod"/>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质粒纯化</a:t>
            </a:r>
            <a:r>
              <a:rPr kumimoji="0" lang="en-US" altLang="zh-CN"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/PCR</a:t>
            </a:r>
          </a:p>
          <a:p>
            <a:pPr marL="457200" marR="0" lvl="0" indent="-457200" algn="l" defTabSz="914400" rtl="0" eaLnBrk="1" fontAlgn="base" latinLnBrk="0" hangingPunct="1">
              <a:lnSpc>
                <a:spcPct val="100000"/>
              </a:lnSpc>
              <a:spcBef>
                <a:spcPct val="50000"/>
              </a:spcBef>
              <a:spcAft>
                <a:spcPct val="0"/>
              </a:spcAft>
              <a:buClrTx/>
              <a:buSzTx/>
              <a:buFont typeface="+mj-lt"/>
              <a:buAutoNum type="arabicPeriod"/>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酶切</a:t>
            </a:r>
          </a:p>
          <a:p>
            <a:pPr marL="457200" marR="0" lvl="0" indent="-457200" algn="l" defTabSz="914400" rtl="0" eaLnBrk="1" fontAlgn="base" latinLnBrk="0" hangingPunct="1">
              <a:lnSpc>
                <a:spcPct val="100000"/>
              </a:lnSpc>
              <a:spcBef>
                <a:spcPct val="50000"/>
              </a:spcBef>
              <a:spcAft>
                <a:spcPct val="0"/>
              </a:spcAft>
              <a:buClrTx/>
              <a:buSzTx/>
              <a:buFont typeface="+mj-lt"/>
              <a:buAutoNum type="arabicPeriod"/>
              <a:defRPr/>
            </a:pPr>
            <a:r>
              <a:rPr kumimoji="0" lang="zh-CN" altLang="en-US" sz="20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胶回收纯化</a:t>
            </a:r>
          </a:p>
        </p:txBody>
      </p:sp>
      <p:sp>
        <p:nvSpPr>
          <p:cNvPr id="10246" name="AutoShape 6"/>
          <p:cNvSpPr/>
          <p:nvPr/>
        </p:nvSpPr>
        <p:spPr>
          <a:xfrm>
            <a:off x="1295400" y="2266950"/>
            <a:ext cx="228600" cy="685800"/>
          </a:xfrm>
          <a:prstGeom prst="downArrow">
            <a:avLst>
              <a:gd name="adj1" fmla="val 50000"/>
              <a:gd name="adj2" fmla="val 75000"/>
            </a:avLst>
          </a:prstGeom>
          <a:solidFill>
            <a:srgbClr val="00FFFF"/>
          </a:solidFill>
          <a:ln w="9525"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800" dirty="0">
              <a:latin typeface="微软雅黑" panose="020B0503020204020204" pitchFamily="34" charset="-122"/>
            </a:endParaRPr>
          </a:p>
        </p:txBody>
      </p:sp>
      <p:sp>
        <p:nvSpPr>
          <p:cNvPr id="10247" name="AutoShape 7"/>
          <p:cNvSpPr/>
          <p:nvPr/>
        </p:nvSpPr>
        <p:spPr>
          <a:xfrm>
            <a:off x="1295400" y="3562350"/>
            <a:ext cx="228600" cy="685800"/>
          </a:xfrm>
          <a:prstGeom prst="downArrow">
            <a:avLst>
              <a:gd name="adj1" fmla="val 50000"/>
              <a:gd name="adj2" fmla="val 75000"/>
            </a:avLst>
          </a:prstGeom>
          <a:solidFill>
            <a:srgbClr val="00FFFF"/>
          </a:solidFill>
          <a:ln w="9525"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800" dirty="0">
              <a:latin typeface="微软雅黑" panose="020B0503020204020204" pitchFamily="34" charset="-122"/>
            </a:endParaRPr>
          </a:p>
        </p:txBody>
      </p:sp>
      <p:sp>
        <p:nvSpPr>
          <p:cNvPr id="10248" name="AutoShape 8"/>
          <p:cNvSpPr/>
          <p:nvPr/>
        </p:nvSpPr>
        <p:spPr>
          <a:xfrm>
            <a:off x="1295400" y="5162550"/>
            <a:ext cx="228600" cy="685800"/>
          </a:xfrm>
          <a:prstGeom prst="downArrow">
            <a:avLst>
              <a:gd name="adj1" fmla="val 50000"/>
              <a:gd name="adj2" fmla="val 75000"/>
            </a:avLst>
          </a:prstGeom>
          <a:solidFill>
            <a:srgbClr val="00FFFF"/>
          </a:solidFill>
          <a:ln w="9525"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800" dirty="0">
              <a:latin typeface="微软雅黑" panose="020B0503020204020204" pitchFamily="34" charset="-122"/>
            </a:endParaRPr>
          </a:p>
        </p:txBody>
      </p:sp>
      <p:sp>
        <p:nvSpPr>
          <p:cNvPr id="10249" name="Rectangle 9"/>
          <p:cNvSpPr>
            <a:spLocks noGrp="1"/>
          </p:cNvSpPr>
          <p:nvPr>
            <p:ph type="title"/>
          </p:nvPr>
        </p:nvSpPr>
        <p:spPr>
          <a:xfrm>
            <a:off x="533400" y="0"/>
            <a:ext cx="8229600" cy="1143000"/>
          </a:xfrm>
        </p:spPr>
        <p:txBody>
          <a:bodyPr vert="horz" wrap="square" lIns="91440" tIns="45720" rIns="91440" bIns="45720" anchor="ctr"/>
          <a:lstStyle/>
          <a:p>
            <a:pPr eaLnBrk="1" hangingPunct="1"/>
            <a:r>
              <a:rPr lang="zh-CN" altLang="en-US" b="1" dirty="0">
                <a:latin typeface="微软雅黑" panose="020B0503020204020204" pitchFamily="34" charset="-122"/>
              </a:rPr>
              <a:t>蛋白表达操作流程</a:t>
            </a:r>
          </a:p>
        </p:txBody>
      </p:sp>
      <p:sp>
        <p:nvSpPr>
          <p:cNvPr id="10250" name="内容占位符 10"/>
          <p:cNvSpPr>
            <a:spLocks noGrp="1"/>
          </p:cNvSpPr>
          <p:nvPr>
            <p:ph idx="1"/>
          </p:nvPr>
        </p:nvSpPr>
        <p:spPr>
          <a:xfrm>
            <a:off x="381000" y="1885950"/>
            <a:ext cx="3581400" cy="4525963"/>
          </a:xfrm>
        </p:spPr>
        <p:txBody>
          <a:bodyPr vert="horz" wrap="square" lIns="91440" tIns="45720" rIns="91440" bIns="45720" anchor="t"/>
          <a:lstStyle/>
          <a:p>
            <a:endParaRPr lang="zh-CN" altLang="en-US" dirty="0">
              <a:latin typeface="微软雅黑" panose="020B0503020204020204" pitchFamily="34" charset="-122"/>
            </a:endParaRPr>
          </a:p>
        </p:txBody>
      </p:sp>
      <p:sp>
        <p:nvSpPr>
          <p:cNvPr id="10251" name="矩形 10"/>
          <p:cNvSpPr/>
          <p:nvPr/>
        </p:nvSpPr>
        <p:spPr>
          <a:xfrm>
            <a:off x="4572000" y="4191000"/>
            <a:ext cx="3962400" cy="1938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457200" lvl="0" indent="-457200" eaLnBrk="1" hangingPunct="1">
              <a:spcBef>
                <a:spcPct val="50000"/>
              </a:spcBef>
              <a:buFont typeface="Arial" panose="020B0604020202020204" pitchFamily="34" charset="0"/>
              <a:buAutoNum type="arabicPeriod"/>
            </a:pPr>
            <a:r>
              <a:rPr lang="zh-CN" altLang="en-US" sz="2000" b="1" dirty="0">
                <a:latin typeface="微软雅黑" panose="020B0503020204020204" pitchFamily="34" charset="-122"/>
              </a:rPr>
              <a:t>目的片断与载体连接</a:t>
            </a:r>
          </a:p>
          <a:p>
            <a:pPr marL="457200" lvl="0" indent="-457200" eaLnBrk="1" hangingPunct="1">
              <a:spcBef>
                <a:spcPct val="50000"/>
              </a:spcBef>
              <a:buFont typeface="Arial" panose="020B0604020202020204" pitchFamily="34" charset="0"/>
              <a:buAutoNum type="arabicPeriod"/>
            </a:pPr>
            <a:r>
              <a:rPr lang="zh-CN" altLang="en-US" sz="2000" b="1" dirty="0">
                <a:latin typeface="微软雅黑" panose="020B0503020204020204" pitchFamily="34" charset="-122"/>
              </a:rPr>
              <a:t>转化非表达型宿主菌</a:t>
            </a:r>
          </a:p>
          <a:p>
            <a:pPr marL="457200" lvl="0" indent="-457200" eaLnBrk="1" hangingPunct="1">
              <a:spcBef>
                <a:spcPct val="50000"/>
              </a:spcBef>
              <a:buFont typeface="Arial" panose="020B0604020202020204" pitchFamily="34" charset="0"/>
              <a:buAutoNum type="arabicPeriod"/>
            </a:pPr>
            <a:r>
              <a:rPr lang="zh-CN" altLang="en-US" sz="2000" b="1" dirty="0">
                <a:latin typeface="微软雅黑" panose="020B0503020204020204" pitchFamily="34" charset="-122"/>
              </a:rPr>
              <a:t>筛选阳性克隆</a:t>
            </a:r>
            <a:r>
              <a:rPr lang="en-US" altLang="zh-CN" sz="2000" b="1" dirty="0">
                <a:latin typeface="微软雅黑" panose="020B0503020204020204" pitchFamily="34" charset="-122"/>
              </a:rPr>
              <a:t>: </a:t>
            </a:r>
            <a:r>
              <a:rPr lang="zh-CN" altLang="en-US" sz="2000" b="1" dirty="0">
                <a:latin typeface="微软雅黑" panose="020B0503020204020204" pitchFamily="34" charset="-122"/>
              </a:rPr>
              <a:t>菌落</a:t>
            </a:r>
            <a:r>
              <a:rPr lang="en-US" altLang="zh-CN" sz="2000" b="1" dirty="0">
                <a:latin typeface="微软雅黑" panose="020B0503020204020204" pitchFamily="34" charset="-122"/>
              </a:rPr>
              <a:t>PCR, </a:t>
            </a:r>
            <a:r>
              <a:rPr lang="zh-CN" altLang="en-US" sz="2000" b="1" dirty="0">
                <a:latin typeface="微软雅黑" panose="020B0503020204020204" pitchFamily="34" charset="-122"/>
              </a:rPr>
              <a:t>质粒提取酶切</a:t>
            </a:r>
            <a:r>
              <a:rPr lang="en-US" altLang="zh-CN" sz="2000" b="1" dirty="0">
                <a:latin typeface="微软雅黑" panose="020B0503020204020204" pitchFamily="34" charset="-122"/>
              </a:rPr>
              <a:t>, </a:t>
            </a:r>
            <a:r>
              <a:rPr lang="zh-CN" altLang="en-US" sz="2000" b="1" dirty="0">
                <a:latin typeface="微软雅黑" panose="020B0503020204020204" pitchFamily="34" charset="-122"/>
              </a:rPr>
              <a:t>测序确定阅读框正确</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6"/>
          <p:cNvSpPr>
            <a:spLocks noGrp="1"/>
          </p:cNvSpPr>
          <p:nvPr>
            <p:ph type="title"/>
          </p:nvPr>
        </p:nvSpPr>
        <p:spPr/>
        <p:txBody>
          <a:bodyPr vert="horz" wrap="square" lIns="91440" tIns="45720" rIns="91440" bIns="45720" anchor="ctr"/>
          <a:lstStyle/>
          <a:p>
            <a:r>
              <a:rPr lang="zh-CN" altLang="en-US" b="1" dirty="0">
                <a:latin typeface="微软雅黑" panose="020B0503020204020204" pitchFamily="34" charset="-122"/>
              </a:rPr>
              <a:t>蛋白表达操作流程</a:t>
            </a:r>
            <a:r>
              <a:rPr lang="en-US" altLang="zh-CN" b="1" dirty="0">
                <a:latin typeface="微软雅黑" panose="020B0503020204020204" pitchFamily="34" charset="-122"/>
              </a:rPr>
              <a:t>(</a:t>
            </a:r>
            <a:r>
              <a:rPr lang="zh-CN" altLang="en-US" b="1" dirty="0">
                <a:latin typeface="微软雅黑" panose="020B0503020204020204" pitchFamily="34" charset="-122"/>
              </a:rPr>
              <a:t>续）</a:t>
            </a:r>
            <a:endParaRPr lang="zh-CN" altLang="en-US" dirty="0"/>
          </a:p>
        </p:txBody>
      </p:sp>
      <p:sp>
        <p:nvSpPr>
          <p:cNvPr id="11267" name="Rectangle 2"/>
          <p:cNvSpPr>
            <a:spLocks noGrp="1"/>
          </p:cNvSpPr>
          <p:nvPr>
            <p:ph idx="1"/>
          </p:nvPr>
        </p:nvSpPr>
        <p:spPr>
          <a:xfrm>
            <a:off x="304800" y="2133600"/>
            <a:ext cx="8229600" cy="4525963"/>
          </a:xfrm>
        </p:spPr>
        <p:txBody>
          <a:bodyPr vert="horz" wrap="square" lIns="91440" tIns="45720" rIns="91440" bIns="45720" anchor="t"/>
          <a:lstStyle/>
          <a:p>
            <a:pPr eaLnBrk="1" hangingPunct="1">
              <a:buNone/>
            </a:pPr>
            <a:r>
              <a:rPr lang="en-US" altLang="zh-CN" b="1" dirty="0">
                <a:latin typeface="微软雅黑" panose="020B0503020204020204" pitchFamily="34" charset="-122"/>
              </a:rPr>
              <a:t>  </a:t>
            </a:r>
            <a:r>
              <a:rPr lang="zh-CN" altLang="en-US" b="1" dirty="0">
                <a:latin typeface="微软雅黑" panose="020B0503020204020204" pitchFamily="34" charset="-122"/>
              </a:rPr>
              <a:t>转化表达宿主菌</a:t>
            </a:r>
          </a:p>
          <a:p>
            <a:pPr eaLnBrk="1" hangingPunct="1"/>
            <a:endParaRPr lang="zh-CN" altLang="en-US" b="1" dirty="0">
              <a:latin typeface="微软雅黑" panose="020B0503020204020204" pitchFamily="34" charset="-122"/>
            </a:endParaRPr>
          </a:p>
          <a:p>
            <a:pPr eaLnBrk="1" hangingPunct="1">
              <a:buNone/>
            </a:pPr>
            <a:r>
              <a:rPr lang="zh-CN" altLang="en-US" b="1" dirty="0">
                <a:latin typeface="微软雅黑" panose="020B0503020204020204" pitchFamily="34" charset="-122"/>
              </a:rPr>
              <a:t>  </a:t>
            </a:r>
          </a:p>
          <a:p>
            <a:pPr eaLnBrk="1" hangingPunct="1">
              <a:buNone/>
            </a:pPr>
            <a:r>
              <a:rPr lang="zh-CN" altLang="en-US" b="1" dirty="0">
                <a:latin typeface="微软雅黑" panose="020B0503020204020204" pitchFamily="34" charset="-122"/>
              </a:rPr>
              <a:t>诱导优化表达目的蛋白</a:t>
            </a:r>
          </a:p>
          <a:p>
            <a:pPr eaLnBrk="1" hangingPunct="1"/>
            <a:endParaRPr lang="zh-CN" altLang="en-US" b="1" dirty="0">
              <a:latin typeface="微软雅黑" panose="020B0503020204020204" pitchFamily="34" charset="-122"/>
            </a:endParaRPr>
          </a:p>
          <a:p>
            <a:pPr eaLnBrk="1" hangingPunct="1"/>
            <a:endParaRPr lang="zh-CN" altLang="en-US" b="1" dirty="0">
              <a:latin typeface="微软雅黑" panose="020B0503020204020204" pitchFamily="34" charset="-122"/>
            </a:endParaRPr>
          </a:p>
          <a:p>
            <a:pPr eaLnBrk="1" hangingPunct="1">
              <a:buNone/>
            </a:pPr>
            <a:r>
              <a:rPr lang="zh-CN" altLang="en-US" b="1" dirty="0">
                <a:latin typeface="微软雅黑" panose="020B0503020204020204" pitchFamily="34" charset="-122"/>
              </a:rPr>
              <a:t>   纯化目的蛋白</a:t>
            </a:r>
          </a:p>
          <a:p>
            <a:pPr eaLnBrk="1" hangingPunct="1"/>
            <a:endParaRPr lang="en-US" altLang="zh-CN" b="1" dirty="0">
              <a:latin typeface="微软雅黑" panose="020B0503020204020204" pitchFamily="34" charset="-122"/>
            </a:endParaRPr>
          </a:p>
        </p:txBody>
      </p:sp>
      <p:sp>
        <p:nvSpPr>
          <p:cNvPr id="11268" name="Rectangle 3"/>
          <p:cNvSpPr>
            <a:spLocks noGrp="1"/>
          </p:cNvSpPr>
          <p:nvPr>
            <p:ph type="body" sz="half" idx="4294967295"/>
          </p:nvPr>
        </p:nvSpPr>
        <p:spPr>
          <a:xfrm>
            <a:off x="4191000" y="1371600"/>
            <a:ext cx="5410200" cy="4114800"/>
          </a:xfrm>
        </p:spPr>
        <p:txBody>
          <a:bodyPr vert="horz" wrap="square" lIns="91440" tIns="45720" rIns="91440" bIns="45720" anchor="t"/>
          <a:lstStyle>
            <a:lvl1pPr lvl="0">
              <a:buClrTx/>
              <a:buSzTx/>
              <a:buFontTx/>
              <a:defRPr sz="2400"/>
            </a:lvl1pPr>
            <a:lvl2pPr lvl="1">
              <a:buClrTx/>
              <a:buSzTx/>
              <a:buFontTx/>
              <a:defRPr sz="2400"/>
            </a:lvl2pPr>
            <a:lvl3pPr lvl="2">
              <a:buClrTx/>
              <a:buSzTx/>
              <a:buFontTx/>
              <a:defRPr sz="2000"/>
            </a:lvl3pPr>
            <a:lvl4pPr lvl="3">
              <a:buClrTx/>
              <a:buSzTx/>
              <a:buFontTx/>
              <a:defRPr sz="1800"/>
            </a:lvl4pPr>
            <a:lvl5pPr lvl="4">
              <a:buClrTx/>
              <a:buSzTx/>
              <a:buFontTx/>
              <a:defRPr sz="1800"/>
            </a:lvl5pPr>
          </a:lstStyle>
          <a:p>
            <a:pPr lvl="0" eaLnBrk="1" hangingPunct="1">
              <a:lnSpc>
                <a:spcPct val="90000"/>
              </a:lnSpc>
              <a:buNone/>
            </a:pPr>
            <a:r>
              <a:rPr lang="en-US" altLang="zh-CN" b="1" dirty="0">
                <a:latin typeface="微软雅黑" panose="020B0503020204020204" pitchFamily="34" charset="-122"/>
              </a:rPr>
              <a:t>1. </a:t>
            </a:r>
            <a:r>
              <a:rPr lang="zh-CN" altLang="en-US" b="1" dirty="0">
                <a:latin typeface="微软雅黑" panose="020B0503020204020204" pitchFamily="34" charset="-122"/>
              </a:rPr>
              <a:t>转化带有</a:t>
            </a:r>
            <a:r>
              <a:rPr lang="en-US" altLang="zh-CN" b="1" dirty="0">
                <a:latin typeface="微软雅黑" panose="020B0503020204020204" pitchFamily="34" charset="-122"/>
              </a:rPr>
              <a:t>T7RNA </a:t>
            </a:r>
            <a:r>
              <a:rPr lang="zh-CN" altLang="en-US" b="1" dirty="0">
                <a:latin typeface="微软雅黑" panose="020B0503020204020204" pitchFamily="34" charset="-122"/>
              </a:rPr>
              <a:t>聚合酶基因</a:t>
            </a:r>
          </a:p>
          <a:p>
            <a:pPr lvl="0" eaLnBrk="1" hangingPunct="1">
              <a:lnSpc>
                <a:spcPct val="90000"/>
              </a:lnSpc>
              <a:buNone/>
            </a:pPr>
            <a:r>
              <a:rPr lang="zh-CN" altLang="en-US" b="1" dirty="0">
                <a:latin typeface="微软雅黑" panose="020B0503020204020204" pitchFamily="34" charset="-122"/>
              </a:rPr>
              <a:t>    的菌株</a:t>
            </a:r>
            <a:endParaRPr lang="en-US" altLang="zh-CN" b="1" dirty="0">
              <a:latin typeface="微软雅黑" panose="020B0503020204020204" pitchFamily="34" charset="-122"/>
            </a:endParaRPr>
          </a:p>
          <a:p>
            <a:pPr lvl="0" eaLnBrk="1" hangingPunct="1">
              <a:lnSpc>
                <a:spcPct val="90000"/>
              </a:lnSpc>
              <a:buNone/>
            </a:pPr>
            <a:endParaRPr lang="zh-CN" altLang="en-US" b="1" dirty="0">
              <a:latin typeface="微软雅黑" panose="020B0503020204020204" pitchFamily="34" charset="-122"/>
            </a:endParaRPr>
          </a:p>
          <a:p>
            <a:pPr lvl="0" eaLnBrk="1" hangingPunct="1">
              <a:lnSpc>
                <a:spcPct val="90000"/>
              </a:lnSpc>
              <a:buNone/>
            </a:pPr>
            <a:r>
              <a:rPr lang="en-US" altLang="zh-CN" b="1" dirty="0">
                <a:latin typeface="微软雅黑" panose="020B0503020204020204" pitchFamily="34" charset="-122"/>
              </a:rPr>
              <a:t>1. </a:t>
            </a:r>
            <a:r>
              <a:rPr lang="zh-CN" altLang="en-US" b="1" dirty="0">
                <a:latin typeface="微软雅黑" panose="020B0503020204020204" pitchFamily="34" charset="-122"/>
              </a:rPr>
              <a:t>检测质粒稳定性</a:t>
            </a:r>
          </a:p>
          <a:p>
            <a:pPr lvl="0" eaLnBrk="1" hangingPunct="1">
              <a:lnSpc>
                <a:spcPct val="90000"/>
              </a:lnSpc>
              <a:buNone/>
            </a:pPr>
            <a:r>
              <a:rPr lang="en-US" altLang="zh-CN" b="1" dirty="0">
                <a:latin typeface="微软雅黑" panose="020B0503020204020204" pitchFamily="34" charset="-122"/>
              </a:rPr>
              <a:t>2. </a:t>
            </a:r>
            <a:r>
              <a:rPr lang="zh-CN" altLang="en-US" b="1" dirty="0">
                <a:latin typeface="微软雅黑" panose="020B0503020204020204" pitchFamily="34" charset="-122"/>
              </a:rPr>
              <a:t>确定表达时间和温度的最佳条件</a:t>
            </a:r>
          </a:p>
          <a:p>
            <a:pPr lvl="0" eaLnBrk="1" hangingPunct="1">
              <a:lnSpc>
                <a:spcPct val="90000"/>
              </a:lnSpc>
              <a:buNone/>
            </a:pPr>
            <a:r>
              <a:rPr lang="en-US" altLang="zh-CN" b="1" dirty="0">
                <a:latin typeface="微软雅黑" panose="020B0503020204020204" pitchFamily="34" charset="-122"/>
              </a:rPr>
              <a:t>3. </a:t>
            </a:r>
            <a:r>
              <a:rPr lang="zh-CN" altLang="en-US" b="1" dirty="0">
                <a:latin typeface="微软雅黑" panose="020B0503020204020204" pitchFamily="34" charset="-122"/>
              </a:rPr>
              <a:t>分析蛋白溶解性和活性</a:t>
            </a:r>
          </a:p>
          <a:p>
            <a:pPr lvl="0" eaLnBrk="1" hangingPunct="1">
              <a:lnSpc>
                <a:spcPct val="90000"/>
              </a:lnSpc>
              <a:buNone/>
            </a:pPr>
            <a:r>
              <a:rPr lang="en-US" altLang="zh-CN" b="1" dirty="0">
                <a:latin typeface="微软雅黑" panose="020B0503020204020204" pitchFamily="34" charset="-122"/>
              </a:rPr>
              <a:t>4. SDS-PAGE, Western </a:t>
            </a:r>
            <a:r>
              <a:rPr lang="zh-CN" altLang="en-US" b="1" dirty="0">
                <a:latin typeface="微软雅黑" panose="020B0503020204020204" pitchFamily="34" charset="-122"/>
              </a:rPr>
              <a:t>印迹等</a:t>
            </a:r>
          </a:p>
          <a:p>
            <a:pPr lvl="0" eaLnBrk="1" hangingPunct="1">
              <a:lnSpc>
                <a:spcPct val="90000"/>
              </a:lnSpc>
              <a:buNone/>
            </a:pPr>
            <a:r>
              <a:rPr lang="zh-CN" altLang="en-US" b="1" dirty="0">
                <a:latin typeface="微软雅黑" panose="020B0503020204020204" pitchFamily="34" charset="-122"/>
              </a:rPr>
              <a:t>    确定目的蛋白</a:t>
            </a:r>
          </a:p>
          <a:p>
            <a:pPr lvl="0" eaLnBrk="1" hangingPunct="1">
              <a:lnSpc>
                <a:spcPct val="90000"/>
              </a:lnSpc>
              <a:buNone/>
            </a:pPr>
            <a:endParaRPr lang="en-US" altLang="zh-CN" b="1" dirty="0">
              <a:latin typeface="微软雅黑" panose="020B0503020204020204" pitchFamily="34" charset="-122"/>
            </a:endParaRPr>
          </a:p>
          <a:p>
            <a:pPr lvl="0" eaLnBrk="1" hangingPunct="1">
              <a:lnSpc>
                <a:spcPct val="90000"/>
              </a:lnSpc>
              <a:buNone/>
            </a:pPr>
            <a:r>
              <a:rPr lang="en-US" altLang="zh-CN" b="1" dirty="0">
                <a:latin typeface="微软雅黑" panose="020B0503020204020204" pitchFamily="34" charset="-122"/>
              </a:rPr>
              <a:t>1. </a:t>
            </a:r>
            <a:r>
              <a:rPr lang="zh-CN" altLang="en-US" b="1" dirty="0">
                <a:latin typeface="微软雅黑" panose="020B0503020204020204" pitchFamily="34" charset="-122"/>
              </a:rPr>
              <a:t>放大培养</a:t>
            </a:r>
          </a:p>
          <a:p>
            <a:pPr lvl="0" eaLnBrk="1" hangingPunct="1">
              <a:lnSpc>
                <a:spcPct val="90000"/>
              </a:lnSpc>
              <a:buNone/>
            </a:pPr>
            <a:r>
              <a:rPr lang="en-US" altLang="zh-CN" b="1" dirty="0">
                <a:latin typeface="微软雅黑" panose="020B0503020204020204" pitchFamily="34" charset="-122"/>
              </a:rPr>
              <a:t>2. </a:t>
            </a:r>
            <a:r>
              <a:rPr lang="zh-CN" altLang="en-US" b="1" dirty="0">
                <a:latin typeface="微软雅黑" panose="020B0503020204020204" pitchFamily="34" charset="-122"/>
              </a:rPr>
              <a:t>制备粗提物</a:t>
            </a:r>
          </a:p>
          <a:p>
            <a:pPr lvl="0" eaLnBrk="1" hangingPunct="1">
              <a:lnSpc>
                <a:spcPct val="90000"/>
              </a:lnSpc>
              <a:buNone/>
            </a:pPr>
            <a:r>
              <a:rPr lang="en-US" altLang="zh-CN" b="1" dirty="0">
                <a:latin typeface="微软雅黑" panose="020B0503020204020204" pitchFamily="34" charset="-122"/>
              </a:rPr>
              <a:t>3. </a:t>
            </a:r>
            <a:r>
              <a:rPr lang="zh-CN" altLang="en-US" b="1" dirty="0">
                <a:latin typeface="微软雅黑" panose="020B0503020204020204" pitchFamily="34" charset="-122"/>
              </a:rPr>
              <a:t>亲和纯化</a:t>
            </a:r>
          </a:p>
          <a:p>
            <a:pPr lvl="0" eaLnBrk="1" hangingPunct="1">
              <a:lnSpc>
                <a:spcPct val="90000"/>
              </a:lnSpc>
              <a:buNone/>
            </a:pPr>
            <a:r>
              <a:rPr lang="en-US" altLang="zh-CN" b="1" dirty="0">
                <a:latin typeface="微软雅黑" panose="020B0503020204020204" pitchFamily="34" charset="-122"/>
              </a:rPr>
              <a:t>4. </a:t>
            </a:r>
            <a:r>
              <a:rPr lang="zh-CN" altLang="en-US" b="1" dirty="0">
                <a:latin typeface="微软雅黑" panose="020B0503020204020204" pitchFamily="34" charset="-122"/>
              </a:rPr>
              <a:t>切除融合标签并去除蛋白酶</a:t>
            </a:r>
          </a:p>
        </p:txBody>
      </p:sp>
      <p:sp>
        <p:nvSpPr>
          <p:cNvPr id="11269" name="AutoShape 4"/>
          <p:cNvSpPr/>
          <p:nvPr/>
        </p:nvSpPr>
        <p:spPr>
          <a:xfrm>
            <a:off x="1676400" y="1447800"/>
            <a:ext cx="228600" cy="685800"/>
          </a:xfrm>
          <a:prstGeom prst="downArrow">
            <a:avLst>
              <a:gd name="adj1" fmla="val 50000"/>
              <a:gd name="adj2" fmla="val 75000"/>
            </a:avLst>
          </a:prstGeom>
          <a:solidFill>
            <a:srgbClr val="00FFFF"/>
          </a:solidFill>
          <a:ln w="9525"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800" b="1" dirty="0">
              <a:solidFill>
                <a:schemeClr val="tx1"/>
              </a:solidFill>
              <a:latin typeface="微软雅黑" panose="020B0503020204020204" pitchFamily="34" charset="-122"/>
            </a:endParaRPr>
          </a:p>
        </p:txBody>
      </p:sp>
      <p:sp>
        <p:nvSpPr>
          <p:cNvPr id="11270" name="AutoShape 5"/>
          <p:cNvSpPr/>
          <p:nvPr/>
        </p:nvSpPr>
        <p:spPr>
          <a:xfrm>
            <a:off x="1676400" y="2895600"/>
            <a:ext cx="228600" cy="685800"/>
          </a:xfrm>
          <a:prstGeom prst="downArrow">
            <a:avLst>
              <a:gd name="adj1" fmla="val 50000"/>
              <a:gd name="adj2" fmla="val 75000"/>
            </a:avLst>
          </a:prstGeom>
          <a:solidFill>
            <a:srgbClr val="00FFFF"/>
          </a:solidFill>
          <a:ln w="9525"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800" b="1" dirty="0">
              <a:solidFill>
                <a:schemeClr val="tx1"/>
              </a:solidFill>
              <a:latin typeface="微软雅黑" panose="020B0503020204020204" pitchFamily="34" charset="-122"/>
            </a:endParaRPr>
          </a:p>
        </p:txBody>
      </p:sp>
      <p:sp>
        <p:nvSpPr>
          <p:cNvPr id="11271" name="AutoShape 4"/>
          <p:cNvSpPr/>
          <p:nvPr/>
        </p:nvSpPr>
        <p:spPr>
          <a:xfrm>
            <a:off x="1676400" y="4419600"/>
            <a:ext cx="228600" cy="685800"/>
          </a:xfrm>
          <a:prstGeom prst="downArrow">
            <a:avLst>
              <a:gd name="adj1" fmla="val 50000"/>
              <a:gd name="adj2" fmla="val 75000"/>
            </a:avLst>
          </a:prstGeom>
          <a:solidFill>
            <a:srgbClr val="00FFFF"/>
          </a:solidFill>
          <a:ln w="9525" cap="flat" cmpd="sng">
            <a:solidFill>
              <a:schemeClr val="tx1"/>
            </a:solidFill>
            <a:prstDash val="solid"/>
            <a:miter/>
            <a:headEnd type="none" w="med" len="med"/>
            <a:tailEnd type="none" w="med" len="med"/>
          </a:ln>
        </p:spPr>
        <p:txBody>
          <a:bodyPr vert="eaVert" wrap="none"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800" b="1" dirty="0">
              <a:solidFill>
                <a:schemeClr val="tx1"/>
              </a:solidFill>
              <a:latin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p:nvPr>
        </p:nvSpPr>
        <p:spPr/>
        <p:txBody>
          <a:bodyPr vert="horz" wrap="square" lIns="91440" tIns="45720" rIns="91440" bIns="45720" anchor="ctr"/>
          <a:lstStyle/>
          <a:p>
            <a:pPr eaLnBrk="1" hangingPunct="1"/>
            <a:r>
              <a:rPr lang="zh-CN" altLang="en-US" b="1" dirty="0"/>
              <a:t>影响表达效率的主要因素</a:t>
            </a:r>
          </a:p>
        </p:txBody>
      </p:sp>
      <p:sp>
        <p:nvSpPr>
          <p:cNvPr id="12291" name="Rectangle 3"/>
          <p:cNvSpPr>
            <a:spLocks noGrp="1"/>
          </p:cNvSpPr>
          <p:nvPr>
            <p:ph idx="1"/>
          </p:nvPr>
        </p:nvSpPr>
        <p:spPr/>
        <p:txBody>
          <a:bodyPr vert="horz" wrap="square" lIns="91440" tIns="45720" rIns="91440" bIns="45720" anchor="t"/>
          <a:lstStyle/>
          <a:p>
            <a:pPr marL="0" indent="0" algn="just" eaLnBrk="1" hangingPunct="1">
              <a:lnSpc>
                <a:spcPct val="150000"/>
              </a:lnSpc>
              <a:spcBef>
                <a:spcPct val="40000"/>
              </a:spcBef>
              <a:buClr>
                <a:srgbClr val="FFFF00"/>
              </a:buClr>
              <a:buFont typeface="Wingdings" panose="05000000000000000000" pitchFamily="2" charset="2"/>
              <a:buNone/>
            </a:pPr>
            <a:r>
              <a:rPr lang="en-US" altLang="zh-CN" sz="2400" b="1" dirty="0"/>
              <a:t>DNA</a:t>
            </a:r>
            <a:r>
              <a:rPr lang="zh-CN" altLang="en-US" sz="2400" b="1" dirty="0"/>
              <a:t>转录和</a:t>
            </a:r>
            <a:r>
              <a:rPr lang="en-US" altLang="zh-CN" sz="2400" b="1" dirty="0"/>
              <a:t>RNA</a:t>
            </a:r>
            <a:r>
              <a:rPr lang="zh-CN" altLang="en-US" sz="2400" b="1" dirty="0"/>
              <a:t>翻译，即遗传信息从基因流向</a:t>
            </a:r>
            <a:r>
              <a:rPr lang="en-US" altLang="zh-CN" sz="2400" b="1" dirty="0"/>
              <a:t>RNA</a:t>
            </a:r>
            <a:r>
              <a:rPr lang="zh-CN" altLang="en-US" sz="2400" b="1" dirty="0"/>
              <a:t>又流向蛋白质的过程总称为基因表达</a:t>
            </a:r>
            <a:r>
              <a:rPr lang="en-US" altLang="zh-CN" sz="2400" b="1" dirty="0"/>
              <a:t>,</a:t>
            </a:r>
            <a:r>
              <a:rPr lang="zh-CN" altLang="en-US" sz="2400" b="1" dirty="0"/>
              <a:t>基因表达可以在不同的水平上进行调控，如控制基因的开启、关闭和活性的大小，影响和控制转录和翻译等都属于基因表达的调控。</a:t>
            </a:r>
          </a:p>
          <a:p>
            <a:pPr marL="0" indent="0" eaLnBrk="1" hangingPunct="1">
              <a:lnSpc>
                <a:spcPct val="150000"/>
              </a:lnSpc>
              <a:buFont typeface="Wingdings" panose="05000000000000000000" pitchFamily="2" charset="2"/>
              <a:buAutoNum type="arabicPeriod"/>
            </a:pPr>
            <a:r>
              <a:rPr lang="zh-CN" altLang="en-US" sz="2400" b="1" dirty="0"/>
              <a:t>影响转录水平的因素：强启动子，强终止子 等。</a:t>
            </a:r>
          </a:p>
          <a:p>
            <a:pPr marL="0" indent="0" eaLnBrk="1" hangingPunct="1">
              <a:lnSpc>
                <a:spcPct val="150000"/>
              </a:lnSpc>
              <a:buFont typeface="Wingdings" panose="05000000000000000000" pitchFamily="2" charset="2"/>
              <a:buAutoNum type="arabicPeriod"/>
            </a:pPr>
            <a:r>
              <a:rPr lang="zh-CN" altLang="en-US" sz="2400" b="1" dirty="0"/>
              <a:t>影响翻译水平的因素：</a:t>
            </a:r>
            <a:r>
              <a:rPr lang="en-US" altLang="zh-CN" sz="2400" b="1" dirty="0"/>
              <a:t>SD</a:t>
            </a:r>
            <a:r>
              <a:rPr lang="zh-CN" altLang="en-US" sz="2400" b="1" dirty="0"/>
              <a:t>序列，</a:t>
            </a:r>
            <a:r>
              <a:rPr lang="en-US" altLang="zh-CN" sz="2400" b="1" dirty="0"/>
              <a:t>mRNA</a:t>
            </a:r>
            <a:r>
              <a:rPr lang="zh-CN" altLang="en-US" sz="2400" b="1" dirty="0"/>
              <a:t>稳定性等。</a:t>
            </a:r>
          </a:p>
          <a:p>
            <a:pPr marL="0" indent="0" eaLnBrk="1" hangingPunct="1">
              <a:lnSpc>
                <a:spcPct val="150000"/>
              </a:lnSpc>
              <a:buFont typeface="Wingdings" panose="05000000000000000000" pitchFamily="2" charset="2"/>
              <a:buAutoNum type="arabicPeriod"/>
            </a:pPr>
            <a:r>
              <a:rPr lang="zh-CN" altLang="en-US" sz="2400" b="1" dirty="0"/>
              <a:t>影响蛋白质水平的因素：异源蛋白，易降解。</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p:nvPr/>
        </p:nvSpPr>
        <p:spPr>
          <a:xfrm>
            <a:off x="2286000" y="152400"/>
            <a:ext cx="4191000" cy="715963"/>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spcBef>
                <a:spcPct val="0"/>
              </a:spcBef>
              <a:buFont typeface="Arial" panose="020B0604020202020204" pitchFamily="34" charset="0"/>
              <a:buNone/>
            </a:pPr>
            <a:endParaRPr lang="zh-CN" altLang="en-US" sz="4000" b="1" dirty="0">
              <a:solidFill>
                <a:srgbClr val="FF0000"/>
              </a:solidFill>
              <a:latin typeface="微软雅黑" panose="020B0503020204020204" pitchFamily="34" charset="-122"/>
            </a:endParaRPr>
          </a:p>
        </p:txBody>
      </p:sp>
      <p:sp>
        <p:nvSpPr>
          <p:cNvPr id="10243" name="Rectangle 5"/>
          <p:cNvSpPr>
            <a:spLocks noChangeArrowheads="1"/>
          </p:cNvSpPr>
          <p:nvPr/>
        </p:nvSpPr>
        <p:spPr bwMode="auto">
          <a:xfrm>
            <a:off x="1438275" y="1444625"/>
            <a:ext cx="2952750" cy="792163"/>
          </a:xfrm>
          <a:prstGeom prst="rect">
            <a:avLst/>
          </a:prstGeom>
          <a:noFill/>
          <a:ln w="9525">
            <a:noFill/>
            <a:miter lim="800000"/>
          </a:ln>
        </p:spPr>
        <p:txBody>
          <a:bodyPr lIns="92075" tIns="46038" rIns="92075" bIns="46038"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原核表达系统</a:t>
            </a:r>
          </a:p>
        </p:txBody>
      </p:sp>
      <p:sp>
        <p:nvSpPr>
          <p:cNvPr id="10245" name="Rectangle 7"/>
          <p:cNvSpPr>
            <a:spLocks noChangeArrowheads="1"/>
          </p:cNvSpPr>
          <p:nvPr/>
        </p:nvSpPr>
        <p:spPr bwMode="auto">
          <a:xfrm>
            <a:off x="5327650" y="1185863"/>
            <a:ext cx="1416050" cy="461963"/>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2060"/>
                </a:solidFill>
                <a:effectLst/>
                <a:uLnTx/>
                <a:uFillTx/>
                <a:latin typeface="微软雅黑" panose="020B0503020204020204" pitchFamily="34" charset="-122"/>
                <a:ea typeface="微软雅黑" panose="020B0503020204020204" pitchFamily="34" charset="-122"/>
                <a:cs typeface="+mn-cs"/>
              </a:rPr>
              <a:t>大</a:t>
            </a:r>
            <a:r>
              <a:rPr kumimoji="0" lang="zh-CN" altLang="en-US" sz="2400" b="1" i="0" u="none" strike="noStrike" kern="1200" cap="none" spc="0" normalizeH="0" baseline="0" noProof="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肠杆菌</a:t>
            </a:r>
          </a:p>
        </p:txBody>
      </p:sp>
      <p:sp>
        <p:nvSpPr>
          <p:cNvPr id="10246" name="Rectangle 8"/>
          <p:cNvSpPr>
            <a:spLocks noChangeArrowheads="1"/>
          </p:cNvSpPr>
          <p:nvPr/>
        </p:nvSpPr>
        <p:spPr bwMode="auto">
          <a:xfrm>
            <a:off x="5327650" y="2165350"/>
            <a:ext cx="2032000" cy="461963"/>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枯草芽胞杆菌</a:t>
            </a:r>
          </a:p>
        </p:txBody>
      </p:sp>
      <p:sp>
        <p:nvSpPr>
          <p:cNvPr id="13318" name="Rectangle 13"/>
          <p:cNvSpPr/>
          <p:nvPr/>
        </p:nvSpPr>
        <p:spPr>
          <a:xfrm>
            <a:off x="1143000" y="2143125"/>
            <a:ext cx="321945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r>
              <a:rPr lang="zh-CN" altLang="en-US" sz="2400" b="1" dirty="0">
                <a:solidFill>
                  <a:srgbClr val="0070C0"/>
                </a:solidFill>
                <a:latin typeface="微软雅黑" panose="020B0503020204020204" pitchFamily="34" charset="-122"/>
              </a:rPr>
              <a:t>简单</a:t>
            </a:r>
            <a:r>
              <a:rPr lang="en-US" altLang="zh-CN" sz="2400" b="1" dirty="0">
                <a:solidFill>
                  <a:srgbClr val="0070C0"/>
                </a:solidFill>
                <a:latin typeface="微软雅黑" panose="020B0503020204020204" pitchFamily="34" charset="-122"/>
              </a:rPr>
              <a:t>,</a:t>
            </a:r>
            <a:r>
              <a:rPr lang="zh-CN" altLang="en-US" sz="2400" b="1" dirty="0">
                <a:solidFill>
                  <a:srgbClr val="0070C0"/>
                </a:solidFill>
                <a:latin typeface="微软雅黑" panose="020B0503020204020204" pitchFamily="34" charset="-122"/>
              </a:rPr>
              <a:t>便宜</a:t>
            </a:r>
            <a:r>
              <a:rPr lang="en-US" altLang="zh-CN" sz="2400" b="1" dirty="0">
                <a:solidFill>
                  <a:srgbClr val="0070C0"/>
                </a:solidFill>
                <a:latin typeface="微软雅黑" panose="020B0503020204020204" pitchFamily="34" charset="-122"/>
              </a:rPr>
              <a:t>,</a:t>
            </a:r>
            <a:r>
              <a:rPr lang="zh-CN" altLang="en-US" sz="2400" b="1" dirty="0">
                <a:solidFill>
                  <a:srgbClr val="0070C0"/>
                </a:solidFill>
                <a:latin typeface="微软雅黑" panose="020B0503020204020204" pitchFamily="34" charset="-122"/>
              </a:rPr>
              <a:t>大量</a:t>
            </a:r>
            <a:r>
              <a:rPr lang="en-US" altLang="zh-CN" sz="2400" b="1" dirty="0">
                <a:solidFill>
                  <a:srgbClr val="0070C0"/>
                </a:solidFill>
                <a:latin typeface="微软雅黑" panose="020B0503020204020204" pitchFamily="34" charset="-122"/>
              </a:rPr>
              <a:t>,</a:t>
            </a:r>
            <a:r>
              <a:rPr lang="zh-CN" altLang="en-US" sz="2400" b="1" dirty="0">
                <a:solidFill>
                  <a:srgbClr val="0070C0"/>
                </a:solidFill>
                <a:latin typeface="微软雅黑" panose="020B0503020204020204" pitchFamily="34" charset="-122"/>
              </a:rPr>
              <a:t>无修饰</a:t>
            </a:r>
          </a:p>
        </p:txBody>
      </p:sp>
      <p:sp>
        <p:nvSpPr>
          <p:cNvPr id="13319" name="AutoShape 14"/>
          <p:cNvSpPr/>
          <p:nvPr/>
        </p:nvSpPr>
        <p:spPr>
          <a:xfrm>
            <a:off x="685800" y="1676400"/>
            <a:ext cx="533400" cy="4267200"/>
          </a:xfrm>
          <a:prstGeom prst="leftBrace">
            <a:avLst>
              <a:gd name="adj1" fmla="val 66666"/>
              <a:gd name="adj2" fmla="val 50000"/>
            </a:avLst>
          </a:prstGeom>
          <a:noFill/>
          <a:ln w="38100" cap="flat" cmpd="sng">
            <a:solidFill>
              <a:schemeClr val="tx1"/>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600" dirty="0">
              <a:latin typeface="微软雅黑" panose="020B0503020204020204" pitchFamily="34" charset="-122"/>
            </a:endParaRPr>
          </a:p>
        </p:txBody>
      </p:sp>
      <p:sp>
        <p:nvSpPr>
          <p:cNvPr id="13320" name="AutoShape 15"/>
          <p:cNvSpPr/>
          <p:nvPr/>
        </p:nvSpPr>
        <p:spPr>
          <a:xfrm>
            <a:off x="5029200" y="1295400"/>
            <a:ext cx="304800" cy="1295400"/>
          </a:xfrm>
          <a:prstGeom prst="leftBrace">
            <a:avLst>
              <a:gd name="adj1" fmla="val 35416"/>
              <a:gd name="adj2" fmla="val 50000"/>
            </a:avLst>
          </a:prstGeom>
          <a:noFill/>
          <a:ln w="28575" cap="flat" cmpd="sng">
            <a:solidFill>
              <a:schemeClr val="tx1"/>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600" dirty="0">
              <a:latin typeface="微软雅黑" panose="020B0503020204020204" pitchFamily="34" charset="-122"/>
            </a:endParaRPr>
          </a:p>
        </p:txBody>
      </p:sp>
      <p:grpSp>
        <p:nvGrpSpPr>
          <p:cNvPr id="13321" name="Group 19"/>
          <p:cNvGrpSpPr/>
          <p:nvPr/>
        </p:nvGrpSpPr>
        <p:grpSpPr>
          <a:xfrm>
            <a:off x="1295400" y="2895600"/>
            <a:ext cx="5838825" cy="1604963"/>
            <a:chOff x="861" y="2400"/>
            <a:chExt cx="3678" cy="1011"/>
          </a:xfrm>
        </p:grpSpPr>
        <p:sp>
          <p:nvSpPr>
            <p:cNvPr id="10244" name="Rectangle 6"/>
            <p:cNvSpPr>
              <a:spLocks noChangeArrowheads="1"/>
            </p:cNvSpPr>
            <p:nvPr/>
          </p:nvSpPr>
          <p:spPr bwMode="auto">
            <a:xfrm>
              <a:off x="861" y="2688"/>
              <a:ext cx="1860" cy="424"/>
            </a:xfrm>
            <a:prstGeom prst="rect">
              <a:avLst/>
            </a:prstGeom>
            <a:noFill/>
            <a:ln w="9525">
              <a:noFill/>
              <a:miter lim="800000"/>
            </a:ln>
          </p:spPr>
          <p:txBody>
            <a:bodyPr lIns="92075" tIns="46038" rIns="92075" bIns="46038"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真核表达系统</a:t>
              </a:r>
            </a:p>
          </p:txBody>
        </p:sp>
        <p:sp>
          <p:nvSpPr>
            <p:cNvPr id="10252" name="Rectangle 14"/>
            <p:cNvSpPr>
              <a:spLocks noChangeArrowheads="1"/>
            </p:cNvSpPr>
            <p:nvPr/>
          </p:nvSpPr>
          <p:spPr bwMode="auto">
            <a:xfrm>
              <a:off x="957" y="3120"/>
              <a:ext cx="1642" cy="291"/>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70C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复杂</a:t>
              </a:r>
              <a:r>
                <a:rPr kumimoji="0" lang="en-US" sz="2400" b="1" i="0" u="none" strike="noStrike" kern="1200" cap="none" spc="0" normalizeH="0" baseline="0" noProof="0" dirty="0">
                  <a:ln>
                    <a:noFill/>
                  </a:ln>
                  <a:solidFill>
                    <a:srgbClr val="0070C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0070C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昂贵</a:t>
              </a:r>
              <a:r>
                <a:rPr kumimoji="0" lang="en-US" sz="2400" b="1" i="0" u="none" strike="noStrike" kern="1200" cap="none" spc="0" normalizeH="0" baseline="0" noProof="0" dirty="0">
                  <a:ln>
                    <a:noFill/>
                  </a:ln>
                  <a:solidFill>
                    <a:srgbClr val="0070C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0070C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有修饰</a:t>
              </a:r>
            </a:p>
          </p:txBody>
        </p:sp>
        <p:sp>
          <p:nvSpPr>
            <p:cNvPr id="10247" name="Rectangle 9"/>
            <p:cNvSpPr>
              <a:spLocks noChangeArrowheads="1"/>
            </p:cNvSpPr>
            <p:nvPr/>
          </p:nvSpPr>
          <p:spPr bwMode="auto">
            <a:xfrm>
              <a:off x="3469" y="2400"/>
              <a:ext cx="713" cy="291"/>
            </a:xfrm>
            <a:prstGeom prst="rect">
              <a:avLst/>
            </a:prstGeom>
            <a:noFill/>
            <a:ln w="9525">
              <a:noFill/>
              <a:miter lim="800000"/>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酵母</a:t>
              </a:r>
              <a:endParaRPr kumimoji="0" lang="en-US" sz="2400" b="1" i="0" u="none" strike="noStrike" kern="1200" cap="none" spc="0" normalizeH="0" baseline="0" noProof="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
          <p:nvSpPr>
            <p:cNvPr id="10248" name="Rectangle 10"/>
            <p:cNvSpPr>
              <a:spLocks noChangeArrowheads="1"/>
            </p:cNvSpPr>
            <p:nvPr/>
          </p:nvSpPr>
          <p:spPr bwMode="auto">
            <a:xfrm>
              <a:off x="3453" y="2736"/>
              <a:ext cx="1086" cy="291"/>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细胞培养物</a:t>
              </a:r>
              <a:endParaRPr kumimoji="0" lang="en-US" sz="24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
          <p:nvSpPr>
            <p:cNvPr id="10249" name="Rectangle 11"/>
            <p:cNvSpPr>
              <a:spLocks noChangeArrowheads="1"/>
            </p:cNvSpPr>
            <p:nvPr/>
          </p:nvSpPr>
          <p:spPr bwMode="auto">
            <a:xfrm>
              <a:off x="3453" y="3120"/>
              <a:ext cx="892" cy="291"/>
            </a:xfrm>
            <a:prstGeom prst="rect">
              <a:avLst/>
            </a:prstGeom>
            <a:noFill/>
            <a:ln w="9525">
              <a:noFill/>
              <a:miter lim="800000"/>
            </a:ln>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昆虫细胞</a:t>
              </a:r>
              <a:endParaRPr kumimoji="0" lang="en-US" sz="24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grpSp>
      <p:sp>
        <p:nvSpPr>
          <p:cNvPr id="10258" name="Rectangle 18"/>
          <p:cNvSpPr>
            <a:spLocks noChangeArrowheads="1"/>
          </p:cNvSpPr>
          <p:nvPr/>
        </p:nvSpPr>
        <p:spPr bwMode="auto">
          <a:xfrm>
            <a:off x="1143000" y="5257800"/>
            <a:ext cx="8337550" cy="744538"/>
          </a:xfrm>
          <a:prstGeom prst="rect">
            <a:avLst/>
          </a:prstGeom>
          <a:noFill/>
          <a:ln w="9525">
            <a:noFill/>
            <a:miter lim="800000"/>
          </a:ln>
          <a:effectLst/>
        </p:spPr>
        <p:txBody>
          <a:bodyPr>
            <a:spAutoFit/>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无细胞蛋白合成体系：</a:t>
            </a:r>
            <a:endParaRPr kumimoji="0" lang="zh-CN" altLang="en-US" sz="24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p:txBody>
      </p:sp>
      <p:sp>
        <p:nvSpPr>
          <p:cNvPr id="13323" name="标题 17"/>
          <p:cNvSpPr>
            <a:spLocks noGrp="1"/>
          </p:cNvSpPr>
          <p:nvPr>
            <p:ph type="title"/>
          </p:nvPr>
        </p:nvSpPr>
        <p:spPr>
          <a:xfrm>
            <a:off x="533400" y="228600"/>
            <a:ext cx="8229600" cy="1143000"/>
          </a:xfrm>
        </p:spPr>
        <p:txBody>
          <a:bodyPr vert="horz" wrap="square" lIns="91440" tIns="45720" rIns="91440" bIns="45720" anchor="ctr"/>
          <a:lstStyle/>
          <a:p>
            <a:r>
              <a:rPr lang="zh-CN" altLang="en-US" sz="3600" b="1" dirty="0">
                <a:latin typeface="微软雅黑" panose="020B0503020204020204" pitchFamily="34" charset="-122"/>
              </a:rPr>
              <a:t>蛋白质表达系统</a:t>
            </a:r>
            <a:br>
              <a:rPr lang="zh-CN" altLang="en-US" sz="3600" b="1" dirty="0">
                <a:latin typeface="微软雅黑" panose="020B0503020204020204" pitchFamily="34" charset="-122"/>
              </a:rPr>
            </a:br>
            <a:endParaRPr lang="zh-CN" altLang="en-US" sz="3600" dirty="0">
              <a:solidFill>
                <a:srgbClr val="002060"/>
              </a:solidFill>
              <a:latin typeface="微软雅黑" panose="020B0503020204020204" pitchFamily="34" charset="-122"/>
            </a:endParaRPr>
          </a:p>
        </p:txBody>
      </p:sp>
      <p:sp>
        <p:nvSpPr>
          <p:cNvPr id="13324" name="AutoShape 15"/>
          <p:cNvSpPr/>
          <p:nvPr/>
        </p:nvSpPr>
        <p:spPr>
          <a:xfrm>
            <a:off x="5105400" y="3048000"/>
            <a:ext cx="304800" cy="1447800"/>
          </a:xfrm>
          <a:prstGeom prst="leftBrace">
            <a:avLst>
              <a:gd name="adj1" fmla="val 35427"/>
              <a:gd name="adj2" fmla="val 50000"/>
            </a:avLst>
          </a:prstGeom>
          <a:noFill/>
          <a:ln w="28575" cap="flat" cmpd="sng">
            <a:solidFill>
              <a:schemeClr val="tx1"/>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600" dirty="0">
              <a:latin typeface="微软雅黑" panose="020B0503020204020204" pitchFamily="34" charset="-122"/>
            </a:endParaRPr>
          </a:p>
        </p:txBody>
      </p:sp>
      <p:sp>
        <p:nvSpPr>
          <p:cNvPr id="13325" name="AutoShape 15"/>
          <p:cNvSpPr/>
          <p:nvPr/>
        </p:nvSpPr>
        <p:spPr>
          <a:xfrm>
            <a:off x="5257800" y="5105400"/>
            <a:ext cx="304800" cy="1295400"/>
          </a:xfrm>
          <a:prstGeom prst="leftBrace">
            <a:avLst>
              <a:gd name="adj1" fmla="val 35416"/>
              <a:gd name="adj2" fmla="val 50000"/>
            </a:avLst>
          </a:prstGeom>
          <a:noFill/>
          <a:ln w="28575" cap="flat" cmpd="sng">
            <a:solidFill>
              <a:schemeClr val="tx1"/>
            </a:solidFill>
            <a:prstDash val="solid"/>
            <a:headEnd type="none" w="med" len="med"/>
            <a:tailEnd type="none" w="med" len="med"/>
          </a:ln>
        </p:spPr>
        <p:txBody>
          <a:bodyPr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600" dirty="0">
              <a:latin typeface="微软雅黑" panose="020B0503020204020204" pitchFamily="34" charset="-122"/>
            </a:endParaRPr>
          </a:p>
        </p:txBody>
      </p:sp>
      <p:sp>
        <p:nvSpPr>
          <p:cNvPr id="22" name="矩形 21"/>
          <p:cNvSpPr/>
          <p:nvPr/>
        </p:nvSpPr>
        <p:spPr>
          <a:xfrm>
            <a:off x="5638800" y="4876800"/>
            <a:ext cx="4572000" cy="1846263"/>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大肠杆菌</a:t>
            </a:r>
            <a:r>
              <a:rPr kumimoji="0" lang="en-US" altLang="zh-CN" sz="18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S30</a:t>
            </a:r>
            <a:endParaRPr kumimoji="0" lang="zh-CN" altLang="en-US" sz="18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小麦胚芽</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02060"/>
                </a:solidFill>
                <a:effectLst>
                  <a:outerShdw blurRad="38100" dist="38100" dir="2700000" algn="tl">
                    <a:srgbClr val="C0C0C0"/>
                  </a:outerShdw>
                </a:effectLst>
                <a:uLnTx/>
                <a:uFillTx/>
                <a:latin typeface="微软雅黑" panose="020B0503020204020204" pitchFamily="34" charset="-122"/>
                <a:ea typeface="微软雅黑" panose="020B0503020204020204" pitchFamily="34" charset="-122"/>
                <a:cs typeface="+mn-cs"/>
              </a:rPr>
              <a:t>                                                网织红等</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4"/>
          <p:cNvSpPr>
            <a:spLocks noGrp="1"/>
          </p:cNvSpPr>
          <p:nvPr>
            <p:ph type="title"/>
          </p:nvPr>
        </p:nvSpPr>
        <p:spPr>
          <a:xfrm>
            <a:off x="457200" y="304800"/>
            <a:ext cx="8229600" cy="1143000"/>
          </a:xfrm>
          <a:ln/>
        </p:spPr>
        <p:txBody>
          <a:bodyPr vert="horz" wrap="square" lIns="91440" tIns="45720" rIns="91440" bIns="45720" anchor="ctr"/>
          <a:lstStyle/>
          <a:p>
            <a:r>
              <a:rPr lang="zh-CN" altLang="en-US" b="1" dirty="0"/>
              <a:t>实  验  操  作</a:t>
            </a:r>
            <a:br>
              <a:rPr lang="zh-CN" altLang="en-US" b="1" dirty="0"/>
            </a:br>
            <a:endParaRPr lang="zh-CN" altLang="en-US" dirty="0"/>
          </a:p>
        </p:txBody>
      </p:sp>
      <p:sp>
        <p:nvSpPr>
          <p:cNvPr id="6147" name="内容占位符 5"/>
          <p:cNvSpPr>
            <a:spLocks noGrp="1"/>
          </p:cNvSpPr>
          <p:nvPr>
            <p:ph idx="1"/>
          </p:nvPr>
        </p:nvSpPr>
        <p:spPr>
          <a:xfrm>
            <a:off x="685800" y="1600200"/>
            <a:ext cx="8001000" cy="4525963"/>
          </a:xfrm>
          <a:ln/>
        </p:spPr>
        <p:txBody>
          <a:bodyPr vert="horz" wrap="square" lIns="91440" tIns="45720" rIns="91440" bIns="45720" anchor="t"/>
          <a:lstStyle/>
          <a:p>
            <a:pPr marL="514350" indent="-514350">
              <a:lnSpc>
                <a:spcPct val="120000"/>
              </a:lnSpc>
              <a:buFontTx/>
              <a:buAutoNum type="arabicPeriod"/>
            </a:pPr>
            <a:r>
              <a:rPr lang="zh-CN" altLang="en-US" b="1" dirty="0"/>
              <a:t>原核表达载体转化到</a:t>
            </a:r>
            <a:r>
              <a:rPr lang="en-US" altLang="zh-CN" b="1" dirty="0"/>
              <a:t>BL21(DE3)</a:t>
            </a:r>
            <a:r>
              <a:rPr lang="zh-CN" altLang="en-US" b="1" dirty="0"/>
              <a:t>菌株中。</a:t>
            </a:r>
          </a:p>
          <a:p>
            <a:pPr marL="514350" indent="-514350">
              <a:lnSpc>
                <a:spcPct val="120000"/>
              </a:lnSpc>
              <a:buFontTx/>
              <a:buAutoNum type="arabicPeriod"/>
            </a:pPr>
            <a:r>
              <a:rPr lang="zh-CN" altLang="en-US" b="1" dirty="0"/>
              <a:t>挑取单菌落于</a:t>
            </a:r>
            <a:r>
              <a:rPr lang="en-US" altLang="zh-CN" b="1" dirty="0"/>
              <a:t>4mL Kan</a:t>
            </a:r>
            <a:r>
              <a:rPr lang="en-US" altLang="zh-CN" b="1" baseline="30000" dirty="0"/>
              <a:t>r</a:t>
            </a:r>
            <a:r>
              <a:rPr lang="en-US" altLang="zh-CN" b="1" dirty="0"/>
              <a:t> LB</a:t>
            </a:r>
            <a:r>
              <a:rPr lang="zh-CN" altLang="en-US" b="1" dirty="0"/>
              <a:t>培养基培养过夜。</a:t>
            </a:r>
            <a:endParaRPr lang="en-US" altLang="zh-CN" b="1" dirty="0"/>
          </a:p>
          <a:p>
            <a:pPr marL="514350" indent="-514350">
              <a:lnSpc>
                <a:spcPct val="120000"/>
              </a:lnSpc>
              <a:buNone/>
            </a:pPr>
            <a:r>
              <a:rPr lang="en-US" altLang="zh-CN" b="1" dirty="0">
                <a:solidFill>
                  <a:srgbClr val="FF0000"/>
                </a:solidFill>
              </a:rPr>
              <a:t>   </a:t>
            </a:r>
            <a:r>
              <a:rPr lang="zh-CN" altLang="en-US" b="1" dirty="0">
                <a:solidFill>
                  <a:srgbClr val="FF0000"/>
                </a:solidFill>
              </a:rPr>
              <a:t>（已做）</a:t>
            </a:r>
          </a:p>
          <a:p>
            <a:pPr marL="514350" indent="-514350">
              <a:lnSpc>
                <a:spcPct val="120000"/>
              </a:lnSpc>
              <a:buFontTx/>
              <a:buAutoNum type="arabicPeriod" startAt="3"/>
            </a:pPr>
            <a:r>
              <a:rPr lang="zh-CN" altLang="en-US" b="1" dirty="0" smtClean="0"/>
              <a:t>取</a:t>
            </a:r>
            <a:r>
              <a:rPr lang="en-US" altLang="zh-CN" b="1" dirty="0" smtClean="0"/>
              <a:t>20</a:t>
            </a:r>
            <a:r>
              <a:rPr lang="en-US" altLang="zh-CN" b="1" dirty="0">
                <a:sym typeface="Symbol" panose="05050102010706020507" pitchFamily="18" charset="2"/>
              </a:rPr>
              <a:t>Lkan</a:t>
            </a:r>
            <a:r>
              <a:rPr lang="zh-CN" altLang="en-US" b="1" dirty="0">
                <a:sym typeface="Symbol" panose="05050102010706020507" pitchFamily="18" charset="2"/>
              </a:rPr>
              <a:t>加入</a:t>
            </a:r>
            <a:r>
              <a:rPr lang="zh-CN" altLang="en-US" b="1" dirty="0"/>
              <a:t>含</a:t>
            </a:r>
            <a:r>
              <a:rPr lang="en-US" altLang="zh-CN" b="1" dirty="0"/>
              <a:t>20</a:t>
            </a:r>
            <a:r>
              <a:rPr lang="zh-CN" altLang="en-US" b="1" dirty="0"/>
              <a:t> </a:t>
            </a:r>
            <a:r>
              <a:rPr lang="en-US" altLang="zh-CN" b="1" dirty="0"/>
              <a:t>mL LB</a:t>
            </a:r>
            <a:r>
              <a:rPr lang="zh-CN" altLang="en-US" b="1" dirty="0"/>
              <a:t>培养基的三角瓶中</a:t>
            </a:r>
            <a:endParaRPr lang="en-US" altLang="zh-CN" b="1" dirty="0">
              <a:sym typeface="Symbol" panose="05050102010706020507" pitchFamily="18" charset="2"/>
            </a:endParaRPr>
          </a:p>
          <a:p>
            <a:pPr marL="514350" indent="-514350">
              <a:lnSpc>
                <a:spcPct val="120000"/>
              </a:lnSpc>
              <a:buFontTx/>
              <a:buAutoNum type="arabicPeriod" startAt="3"/>
            </a:pPr>
            <a:r>
              <a:rPr lang="zh-CN" altLang="en-US" b="1" dirty="0"/>
              <a:t>将</a:t>
            </a:r>
            <a:r>
              <a:rPr lang="en-US" altLang="zh-CN" b="1" dirty="0"/>
              <a:t>3mL</a:t>
            </a:r>
            <a:r>
              <a:rPr lang="zh-CN" altLang="en-US" b="1" dirty="0"/>
              <a:t>菌液全部倒入三角瓶中（</a:t>
            </a:r>
            <a:r>
              <a:rPr lang="en-US" altLang="zh-CN" b="1" dirty="0"/>
              <a:t>20%</a:t>
            </a:r>
            <a:r>
              <a:rPr lang="zh-CN" altLang="en-US" b="1" dirty="0"/>
              <a:t>接种）</a:t>
            </a:r>
            <a:endParaRPr lang="en-US" altLang="zh-CN" b="1" dirty="0"/>
          </a:p>
          <a:p>
            <a:pPr marL="514350" indent="-514350">
              <a:lnSpc>
                <a:spcPct val="120000"/>
              </a:lnSpc>
              <a:buFontTx/>
              <a:buAutoNum type="arabicPeriod" startAt="3"/>
            </a:pPr>
            <a:r>
              <a:rPr lang="en-US" altLang="zh-CN" b="1" dirty="0"/>
              <a:t>37</a:t>
            </a:r>
            <a:r>
              <a:rPr lang="en-US" altLang="zh-CN" b="1" dirty="0">
                <a:cs typeface="Arial" panose="020B0604020202020204" pitchFamily="34" charset="0"/>
              </a:rPr>
              <a:t>ºC</a:t>
            </a:r>
            <a:r>
              <a:rPr lang="zh-CN" altLang="en-US" b="1" dirty="0">
                <a:cs typeface="Arial" panose="020B0604020202020204" pitchFamily="34" charset="0"/>
              </a:rPr>
              <a:t>摇床</a:t>
            </a:r>
            <a:r>
              <a:rPr lang="zh-CN" altLang="en-US" b="1" dirty="0"/>
              <a:t>培养约</a:t>
            </a:r>
            <a:r>
              <a:rPr lang="en-US" altLang="zh-CN" b="1" dirty="0"/>
              <a:t>40</a:t>
            </a:r>
            <a:r>
              <a:rPr lang="zh-CN" altLang="en-US" b="1" dirty="0"/>
              <a:t>分钟至</a:t>
            </a:r>
            <a:r>
              <a:rPr lang="en-US" altLang="zh-CN" b="1" dirty="0"/>
              <a:t>OD600=0.6</a:t>
            </a:r>
            <a:r>
              <a:rPr lang="zh-CN" altLang="en-US" b="1" dirty="0"/>
              <a:t>，即可开始诱导目的蛋白的表达。</a:t>
            </a:r>
          </a:p>
          <a:p>
            <a:pPr marL="514350" indent="-514350"/>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p:nvPr/>
        </p:nvSpPr>
        <p:spPr>
          <a:xfrm>
            <a:off x="609600" y="762000"/>
            <a:ext cx="7772400" cy="6858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spcBef>
                <a:spcPct val="0"/>
              </a:spcBef>
              <a:buFont typeface="Arial" panose="020B0604020202020204" pitchFamily="34" charset="0"/>
              <a:buNone/>
            </a:pPr>
            <a:endParaRPr lang="zh-CN" altLang="en-US" sz="4000" b="1" dirty="0">
              <a:solidFill>
                <a:schemeClr val="tx1"/>
              </a:solidFill>
              <a:latin typeface="宋体" panose="02010600030101010101" pitchFamily="2" charset="-122"/>
              <a:ea typeface="宋体" panose="02010600030101010101" pitchFamily="2" charset="-122"/>
            </a:endParaRPr>
          </a:p>
        </p:txBody>
      </p:sp>
      <p:sp>
        <p:nvSpPr>
          <p:cNvPr id="15363" name="Rectangle 5"/>
          <p:cNvSpPr/>
          <p:nvPr/>
        </p:nvSpPr>
        <p:spPr>
          <a:xfrm>
            <a:off x="673100" y="1600200"/>
            <a:ext cx="7772400" cy="4114800"/>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342900" lvl="0" indent="-342900" eaLnBrk="1" hangingPunct="1">
              <a:buFont typeface="Arial" panose="020B0604020202020204" pitchFamily="34" charset="0"/>
              <a:buChar char="•"/>
            </a:pPr>
            <a:endParaRPr lang="en-US" altLang="zh-CN" sz="3200" b="1" dirty="0">
              <a:solidFill>
                <a:schemeClr val="tx1"/>
              </a:solidFill>
              <a:latin typeface="宋体" panose="02010600030101010101" pitchFamily="2" charset="-122"/>
              <a:ea typeface="宋体" panose="02010600030101010101" pitchFamily="2" charset="-122"/>
            </a:endParaRPr>
          </a:p>
        </p:txBody>
      </p:sp>
      <p:sp>
        <p:nvSpPr>
          <p:cNvPr id="15364" name="标题 4"/>
          <p:cNvSpPr>
            <a:spLocks noGrp="1"/>
          </p:cNvSpPr>
          <p:nvPr>
            <p:ph type="title"/>
          </p:nvPr>
        </p:nvSpPr>
        <p:spPr>
          <a:xfrm>
            <a:off x="304800" y="304800"/>
            <a:ext cx="8229600" cy="1143000"/>
          </a:xfrm>
        </p:spPr>
        <p:txBody>
          <a:bodyPr vert="horz" wrap="square" lIns="91440" tIns="45720" rIns="91440" bIns="45720" anchor="ctr"/>
          <a:lstStyle/>
          <a:p>
            <a:r>
              <a:rPr lang="zh-CN" altLang="en-US" b="1" dirty="0">
                <a:latin typeface="宋体" panose="02010600030101010101" pitchFamily="2" charset="-122"/>
              </a:rPr>
              <a:t>蛋白原核表达载体</a:t>
            </a:r>
            <a:br>
              <a:rPr lang="zh-CN" altLang="en-US" b="1" dirty="0">
                <a:latin typeface="宋体" panose="02010600030101010101" pitchFamily="2" charset="-122"/>
              </a:rPr>
            </a:br>
            <a:endParaRPr lang="zh-CN" altLang="en-US" dirty="0"/>
          </a:p>
        </p:txBody>
      </p:sp>
      <p:sp>
        <p:nvSpPr>
          <p:cNvPr id="6" name="内容占位符 5"/>
          <p:cNvSpPr>
            <a:spLocks noGrp="1"/>
          </p:cNvSpPr>
          <p:nvPr>
            <p:ph idx="1"/>
          </p:nvPr>
        </p:nvSpPr>
        <p:spPr>
          <a:xfrm>
            <a:off x="533400" y="1524000"/>
            <a:ext cx="8229600" cy="4525963"/>
          </a:xfrm>
        </p:spPr>
        <p:txBody>
          <a:bodyPr vert="horz" wrap="square" lIns="91440" tIns="45720" rIns="91440" bIns="45720" numCol="1" anchor="t" anchorCtr="0" compatLnSpc="1"/>
          <a:lstStyle/>
          <a:p>
            <a:pPr marL="0" marR="0" lvl="0" indent="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具备与克隆载体相同的条件：自主复制序列，可供筛选的遗传性状，</a:t>
            </a: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MCS</a:t>
            </a:r>
          </a:p>
          <a:p>
            <a:pPr marL="0" marR="0" lvl="0" indent="0" algn="l" defTabSz="914400" rtl="0" eaLnBrk="0" fontAlgn="base" latinLnBrk="0" hangingPunct="0">
              <a:lnSpc>
                <a:spcPct val="15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还必须具有用于外源基因表达的启动子、</a:t>
            </a: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SD</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序列、及转录终止子等元件。</a:t>
            </a:r>
          </a:p>
          <a:p>
            <a:pPr marL="357505" marR="0" lvl="0" indent="0" algn="l" defTabSz="914400" rtl="0" eaLnBrk="0" fontAlgn="base" latinLnBrk="0" hangingPunct="0">
              <a:lnSpc>
                <a:spcPct val="150000"/>
              </a:lnSpc>
              <a:spcBef>
                <a:spcPct val="20000"/>
              </a:spcBef>
              <a:spcAft>
                <a:spcPct val="0"/>
              </a:spcAft>
              <a:buClrTx/>
              <a:buSzTx/>
              <a:buFontTx/>
              <a:buNone/>
              <a:defRPr/>
            </a:pPr>
            <a:r>
              <a:rPr kumimoji="0" lang="en-US" altLang="zh-CN"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pET</a:t>
            </a:r>
            <a:r>
              <a:rPr kumimoji="0" lang="zh-CN" altLang="en-US"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系列：</a:t>
            </a:r>
            <a:r>
              <a:rPr kumimoji="0" lang="en-US" altLang="zh-CN"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6 His Tag </a:t>
            </a:r>
            <a:r>
              <a:rPr kumimoji="0" lang="zh-CN" altLang="en-US"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a:t>
            </a:r>
            <a:r>
              <a:rPr kumimoji="0" lang="en-US" altLang="zh-CN"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660Da-2kDa</a:t>
            </a:r>
            <a:r>
              <a:rPr kumimoji="0" lang="zh-CN" altLang="en-US"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a:t>
            </a:r>
          </a:p>
          <a:p>
            <a:pPr marL="357505" marR="0" lvl="0" indent="0" algn="l" defTabSz="914400" rtl="0" eaLnBrk="0" fontAlgn="base" latinLnBrk="0" hangingPunct="0">
              <a:lnSpc>
                <a:spcPct val="150000"/>
              </a:lnSpc>
              <a:spcBef>
                <a:spcPct val="20000"/>
              </a:spcBef>
              <a:spcAft>
                <a:spcPct val="0"/>
              </a:spcAft>
              <a:buClrTx/>
              <a:buSzTx/>
              <a:buFontTx/>
              <a:buNone/>
              <a:defRPr/>
            </a:pPr>
            <a:r>
              <a:rPr kumimoji="0" lang="en-US" altLang="zh-CN"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pGEX</a:t>
            </a:r>
            <a:r>
              <a:rPr kumimoji="0" lang="zh-CN" altLang="en-US"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系列：</a:t>
            </a:r>
            <a:r>
              <a:rPr kumimoji="0" lang="en-US" altLang="zh-CN"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GST </a:t>
            </a:r>
            <a:r>
              <a:rPr kumimoji="0" lang="zh-CN" altLang="en-US"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a:t>
            </a:r>
            <a:r>
              <a:rPr kumimoji="0" lang="en-US" altLang="zh-CN"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26kDa</a:t>
            </a:r>
            <a:r>
              <a:rPr kumimoji="0" lang="zh-CN" altLang="en-US"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a:t>
            </a:r>
          </a:p>
          <a:p>
            <a:pPr marL="357505" marR="0" lvl="0" indent="0" algn="l" defTabSz="914400" rtl="0" eaLnBrk="0" fontAlgn="base" latinLnBrk="0" hangingPunct="0">
              <a:lnSpc>
                <a:spcPct val="150000"/>
              </a:lnSpc>
              <a:spcBef>
                <a:spcPct val="20000"/>
              </a:spcBef>
              <a:spcAft>
                <a:spcPct val="0"/>
              </a:spcAft>
              <a:buClrTx/>
              <a:buSzTx/>
              <a:buFontTx/>
              <a:buNone/>
              <a:defRPr/>
            </a:pPr>
            <a:r>
              <a:rPr kumimoji="0" lang="en-US" altLang="zh-CN"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pMAL</a:t>
            </a:r>
            <a:r>
              <a:rPr kumimoji="0" lang="zh-CN" altLang="en-US"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系列：</a:t>
            </a:r>
            <a:r>
              <a:rPr kumimoji="0" lang="en-US" altLang="zh-CN"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Maltose Binding Protein </a:t>
            </a:r>
            <a:r>
              <a:rPr kumimoji="0" lang="zh-CN" altLang="en-US"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a:t>
            </a:r>
            <a:r>
              <a:rPr kumimoji="0" lang="en-US" altLang="zh-CN"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52kDa</a:t>
            </a:r>
            <a:r>
              <a:rPr kumimoji="0" lang="zh-CN" altLang="en-US" sz="24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0" i="0" u="none" strike="noStrike" kern="0" cap="none" spc="0" normalizeH="0" baseline="0" noProof="0" dirty="0">
              <a:ln>
                <a:noFill/>
              </a:ln>
              <a:solidFill>
                <a:srgbClr val="002060"/>
              </a:solidFill>
              <a:effectLst/>
              <a:uLnTx/>
              <a:uFillTx/>
              <a:latin typeface="+mn-lt"/>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4"/>
          <p:cNvSpPr>
            <a:spLocks noGrp="1"/>
          </p:cNvSpPr>
          <p:nvPr>
            <p:ph type="title"/>
          </p:nvPr>
        </p:nvSpPr>
        <p:spPr>
          <a:xfrm>
            <a:off x="838200" y="381000"/>
            <a:ext cx="6553200" cy="914400"/>
          </a:xfrm>
        </p:spPr>
        <p:txBody>
          <a:bodyPr vert="horz" wrap="square" lIns="91440" tIns="45720" rIns="91440" bIns="45720" anchor="ctr"/>
          <a:lstStyle/>
          <a:p>
            <a:r>
              <a:rPr lang="en-US" altLang="zh-CN" b="1" dirty="0">
                <a:latin typeface="宋体" panose="02010600030101010101" pitchFamily="2" charset="-122"/>
              </a:rPr>
              <a:t>pET</a:t>
            </a:r>
            <a:r>
              <a:rPr lang="zh-CN" altLang="en-US" b="1" dirty="0">
                <a:latin typeface="宋体" panose="02010600030101010101" pitchFamily="2" charset="-122"/>
              </a:rPr>
              <a:t>系列</a:t>
            </a:r>
            <a:br>
              <a:rPr lang="zh-CN" altLang="en-US" b="1" dirty="0">
                <a:latin typeface="宋体" panose="02010600030101010101" pitchFamily="2" charset="-122"/>
              </a:rPr>
            </a:br>
            <a:endParaRPr lang="zh-CN" altLang="en-US" dirty="0"/>
          </a:p>
        </p:txBody>
      </p:sp>
      <p:sp>
        <p:nvSpPr>
          <p:cNvPr id="16387" name="内容占位符 5"/>
          <p:cNvSpPr>
            <a:spLocks noGrp="1"/>
          </p:cNvSpPr>
          <p:nvPr>
            <p:ph idx="1"/>
          </p:nvPr>
        </p:nvSpPr>
        <p:spPr>
          <a:xfrm>
            <a:off x="4343400" y="5410200"/>
            <a:ext cx="2819400" cy="715963"/>
          </a:xfrm>
        </p:spPr>
        <p:txBody>
          <a:bodyPr vert="horz" wrap="square" lIns="91440" tIns="45720" rIns="91440" bIns="45720" anchor="t"/>
          <a:lstStyle/>
          <a:p>
            <a:endParaRPr lang="zh-CN" altLang="en-US" dirty="0"/>
          </a:p>
        </p:txBody>
      </p:sp>
      <p:pic>
        <p:nvPicPr>
          <p:cNvPr id="16388" name="Picture 6" descr="http://www.youbio.cn/sites/default/files/styles/large/public/product/images/vector/pET-28a-c_map.png?itok=-4HaO5T3"/>
          <p:cNvPicPr>
            <a:picLocks noChangeAspect="1"/>
          </p:cNvPicPr>
          <p:nvPr/>
        </p:nvPicPr>
        <p:blipFill>
          <a:blip r:embed="rId3"/>
          <a:stretch>
            <a:fillRect/>
          </a:stretch>
        </p:blipFill>
        <p:spPr>
          <a:xfrm>
            <a:off x="1828800" y="1219200"/>
            <a:ext cx="5153025" cy="5283200"/>
          </a:xfrm>
          <a:prstGeom prst="rect">
            <a:avLst/>
          </a:prstGeom>
          <a:noFill/>
          <a:ln w="9525">
            <a:noFill/>
          </a:ln>
        </p:spPr>
      </p:pic>
      <p:pic>
        <p:nvPicPr>
          <p:cNvPr id="2" name="Picture 6"/>
          <p:cNvPicPr>
            <a:picLocks noChangeAspect="1"/>
          </p:cNvPicPr>
          <p:nvPr/>
        </p:nvPicPr>
        <p:blipFill>
          <a:blip r:embed="rId4">
            <a:lum bright="-17999" contrast="42000"/>
          </a:blip>
          <a:stretch>
            <a:fillRect/>
          </a:stretch>
        </p:blipFill>
        <p:spPr>
          <a:xfrm>
            <a:off x="152400" y="1524000"/>
            <a:ext cx="8859838" cy="4876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5"/>
          <p:cNvPicPr>
            <a:picLocks noChangeAspect="1"/>
          </p:cNvPicPr>
          <p:nvPr/>
        </p:nvPicPr>
        <p:blipFill>
          <a:blip r:embed="rId2"/>
          <a:srcRect l="21848" t="27539" r="40492" b="8643"/>
          <a:stretch>
            <a:fillRect/>
          </a:stretch>
        </p:blipFill>
        <p:spPr>
          <a:xfrm>
            <a:off x="3269615" y="3401060"/>
            <a:ext cx="1842135" cy="1755775"/>
          </a:xfrm>
          <a:prstGeom prst="rect">
            <a:avLst/>
          </a:prstGeom>
          <a:noFill/>
          <a:ln w="9525">
            <a:noFill/>
          </a:ln>
        </p:spPr>
      </p:pic>
      <p:sp>
        <p:nvSpPr>
          <p:cNvPr id="18434" name="标题 4"/>
          <p:cNvSpPr>
            <a:spLocks noGrp="1"/>
          </p:cNvSpPr>
          <p:nvPr>
            <p:ph type="title"/>
          </p:nvPr>
        </p:nvSpPr>
        <p:spPr>
          <a:xfrm>
            <a:off x="533400" y="228600"/>
            <a:ext cx="7315200" cy="1143000"/>
          </a:xfrm>
        </p:spPr>
        <p:txBody>
          <a:bodyPr vert="horz" wrap="square" lIns="91440" tIns="45720" rIns="91440" bIns="45720" anchor="ctr"/>
          <a:lstStyle/>
          <a:p>
            <a:r>
              <a:rPr lang="en-US" altLang="zh-CN" b="1" dirty="0">
                <a:latin typeface="宋体" panose="02010600030101010101" pitchFamily="2" charset="-122"/>
              </a:rPr>
              <a:t>pGEX</a:t>
            </a:r>
            <a:r>
              <a:rPr lang="zh-CN" altLang="en-US" b="1" dirty="0">
                <a:latin typeface="宋体" panose="02010600030101010101" pitchFamily="2" charset="-122"/>
              </a:rPr>
              <a:t>系列</a:t>
            </a:r>
            <a:br>
              <a:rPr lang="zh-CN" altLang="en-US" b="1" dirty="0">
                <a:latin typeface="宋体" panose="02010600030101010101" pitchFamily="2" charset="-122"/>
              </a:rPr>
            </a:br>
            <a:endParaRPr lang="zh-CN" altLang="en-US" dirty="0"/>
          </a:p>
        </p:txBody>
      </p:sp>
      <p:pic>
        <p:nvPicPr>
          <p:cNvPr id="18435" name="Picture 5" descr="http://www.youbio.cn/sites/default/files/styles/large/public/product/images/vector/pgex-6p-1_map.png?itok=utJ9pe-h"/>
          <p:cNvPicPr>
            <a:picLocks noChangeAspect="1"/>
          </p:cNvPicPr>
          <p:nvPr/>
        </p:nvPicPr>
        <p:blipFill>
          <a:blip r:embed="rId3"/>
          <a:stretch>
            <a:fillRect/>
          </a:stretch>
        </p:blipFill>
        <p:spPr>
          <a:xfrm>
            <a:off x="2286000" y="1371600"/>
            <a:ext cx="5457825" cy="5162550"/>
          </a:xfrm>
          <a:prstGeom prst="rect">
            <a:avLst/>
          </a:prstGeom>
          <a:noFill/>
          <a:ln w="9525">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p:cNvPicPr>
          <p:nvPr/>
        </p:nvPicPr>
        <p:blipFill>
          <a:blip r:embed="rId3"/>
          <a:srcRect l="3860" t="7213" r="10782" b="2179"/>
          <a:stretch>
            <a:fillRect/>
          </a:stretch>
        </p:blipFill>
        <p:spPr>
          <a:xfrm>
            <a:off x="3544888" y="1524000"/>
            <a:ext cx="3713162" cy="2057400"/>
          </a:xfrm>
          <a:prstGeom prst="rect">
            <a:avLst/>
          </a:prstGeom>
          <a:noFill/>
          <a:ln w="9525">
            <a:noFill/>
          </a:ln>
        </p:spPr>
      </p:pic>
      <p:sp>
        <p:nvSpPr>
          <p:cNvPr id="19459" name="标题 4"/>
          <p:cNvSpPr>
            <a:spLocks noGrp="1"/>
          </p:cNvSpPr>
          <p:nvPr>
            <p:ph type="title"/>
          </p:nvPr>
        </p:nvSpPr>
        <p:spPr>
          <a:xfrm>
            <a:off x="457200" y="381000"/>
            <a:ext cx="8229600" cy="1143000"/>
          </a:xfrm>
        </p:spPr>
        <p:txBody>
          <a:bodyPr vert="horz" wrap="square" lIns="91440" tIns="45720" rIns="91440" bIns="45720" anchor="ctr"/>
          <a:lstStyle/>
          <a:p>
            <a:r>
              <a:rPr lang="en-US" altLang="zh-CN" b="1" dirty="0">
                <a:latin typeface="宋体" panose="02010600030101010101" pitchFamily="2" charset="-122"/>
              </a:rPr>
              <a:t>pMAL</a:t>
            </a:r>
            <a:r>
              <a:rPr lang="zh-CN" altLang="en-US" b="1" dirty="0">
                <a:latin typeface="宋体" panose="02010600030101010101" pitchFamily="2" charset="-122"/>
              </a:rPr>
              <a:t>系列</a:t>
            </a:r>
            <a:br>
              <a:rPr lang="zh-CN" altLang="en-US" b="1" dirty="0">
                <a:latin typeface="宋体" panose="02010600030101010101" pitchFamily="2" charset="-122"/>
              </a:rPr>
            </a:br>
            <a:endParaRPr lang="zh-CN" altLang="en-US" dirty="0"/>
          </a:p>
        </p:txBody>
      </p:sp>
      <p:pic>
        <p:nvPicPr>
          <p:cNvPr id="19460" name="Picture 5" descr="http://www.youbio.cn/sites/default/files/styles/large/public/product/images/vector/pmal-c5x_map.png?itok=kKpNT5fl"/>
          <p:cNvPicPr>
            <a:picLocks noChangeAspect="1"/>
          </p:cNvPicPr>
          <p:nvPr/>
        </p:nvPicPr>
        <p:blipFill>
          <a:blip r:embed="rId4"/>
          <a:stretch>
            <a:fillRect/>
          </a:stretch>
        </p:blipFill>
        <p:spPr>
          <a:xfrm>
            <a:off x="2667000" y="1295400"/>
            <a:ext cx="5715000" cy="5318125"/>
          </a:xfrm>
          <a:prstGeom prst="rect">
            <a:avLst/>
          </a:prstGeom>
          <a:noFill/>
          <a:ln w="9525">
            <a:noFill/>
          </a:ln>
        </p:spPr>
      </p:pic>
      <p:sp>
        <p:nvSpPr>
          <p:cNvPr id="19461" name="矩形 1"/>
          <p:cNvSpPr/>
          <p:nvPr/>
        </p:nvSpPr>
        <p:spPr>
          <a:xfrm>
            <a:off x="420688" y="5410200"/>
            <a:ext cx="3124200" cy="9239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r>
              <a:rPr lang="zh-CN" altLang="en-US" sz="1800" b="1" dirty="0">
                <a:latin typeface="微软雅黑" panose="020B0503020204020204" pitchFamily="34" charset="-122"/>
              </a:rPr>
              <a:t>启动子Tac，  融合表达麦芽糖结合蛋白MBP，蛋白定位于细胞周质。</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p:nvPr/>
        </p:nvSpPr>
        <p:spPr>
          <a:xfrm>
            <a:off x="1676400" y="914400"/>
            <a:ext cx="5651500" cy="5334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spcBef>
                <a:spcPct val="0"/>
              </a:spcBef>
              <a:buFont typeface="Arial" panose="020B0604020202020204" pitchFamily="34" charset="0"/>
              <a:buNone/>
            </a:pPr>
            <a:endParaRPr lang="zh-CN" altLang="en-US" sz="4000" b="1" dirty="0">
              <a:solidFill>
                <a:srgbClr val="FF0000"/>
              </a:solidFill>
              <a:latin typeface="宋体" panose="02010600030101010101" pitchFamily="2" charset="-122"/>
              <a:ea typeface="宋体" panose="02010600030101010101" pitchFamily="2" charset="-122"/>
            </a:endParaRPr>
          </a:p>
        </p:txBody>
      </p:sp>
      <p:sp>
        <p:nvSpPr>
          <p:cNvPr id="21507" name="Rectangle 8"/>
          <p:cNvSpPr/>
          <p:nvPr/>
        </p:nvSpPr>
        <p:spPr>
          <a:xfrm>
            <a:off x="533400" y="2971800"/>
            <a:ext cx="8077200" cy="2895600"/>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342900" lvl="0" indent="-342900" eaLnBrk="1" hangingPunct="1">
              <a:lnSpc>
                <a:spcPct val="90000"/>
              </a:lnSpc>
              <a:buFont typeface="Arial" panose="020B0604020202020204" pitchFamily="34" charset="0"/>
              <a:buChar char="•"/>
            </a:pPr>
            <a:endParaRPr lang="zh-CN" altLang="en-US" b="1" dirty="0">
              <a:solidFill>
                <a:schemeClr val="tx1"/>
              </a:solidFill>
              <a:latin typeface="宋体" panose="02010600030101010101" pitchFamily="2" charset="-122"/>
              <a:ea typeface="宋体" panose="02010600030101010101" pitchFamily="2" charset="-122"/>
            </a:endParaRPr>
          </a:p>
        </p:txBody>
      </p:sp>
      <p:sp>
        <p:nvSpPr>
          <p:cNvPr id="21508" name="标题 5"/>
          <p:cNvSpPr>
            <a:spLocks noGrp="1"/>
          </p:cNvSpPr>
          <p:nvPr>
            <p:ph type="title"/>
          </p:nvPr>
        </p:nvSpPr>
        <p:spPr>
          <a:xfrm>
            <a:off x="381000" y="304800"/>
            <a:ext cx="8229600" cy="1143000"/>
          </a:xfrm>
        </p:spPr>
        <p:txBody>
          <a:bodyPr vert="horz" wrap="square" lIns="91440" tIns="45720" rIns="91440" bIns="45720" anchor="ctr"/>
          <a:lstStyle/>
          <a:p>
            <a:r>
              <a:rPr lang="zh-CN" altLang="en-US" b="1" dirty="0">
                <a:latin typeface="宋体" panose="02010600030101010101" pitchFamily="2" charset="-122"/>
              </a:rPr>
              <a:t>原核表达的特点</a:t>
            </a:r>
            <a:br>
              <a:rPr lang="zh-CN" altLang="en-US" b="1" dirty="0">
                <a:latin typeface="宋体" panose="02010600030101010101" pitchFamily="2" charset="-122"/>
              </a:rPr>
            </a:br>
            <a:endParaRPr lang="zh-CN" altLang="en-US" dirty="0"/>
          </a:p>
        </p:txBody>
      </p:sp>
      <p:sp>
        <p:nvSpPr>
          <p:cNvPr id="21509" name="内容占位符 6"/>
          <p:cNvSpPr>
            <a:spLocks noGrp="1"/>
          </p:cNvSpPr>
          <p:nvPr>
            <p:ph idx="1"/>
          </p:nvPr>
        </p:nvSpPr>
        <p:spPr>
          <a:xfrm>
            <a:off x="533400" y="1184275"/>
            <a:ext cx="7924800" cy="4525963"/>
          </a:xfrm>
        </p:spPr>
        <p:txBody>
          <a:bodyPr vert="horz" wrap="square" lIns="91440" tIns="45720" rIns="91440" bIns="45720" anchor="t"/>
          <a:lstStyle/>
          <a:p>
            <a:pPr>
              <a:lnSpc>
                <a:spcPct val="150000"/>
              </a:lnSpc>
              <a:buNone/>
            </a:pPr>
            <a:r>
              <a:rPr lang="zh-CN" altLang="en-US" sz="2400" b="1" dirty="0">
                <a:latin typeface="宋体" panose="02010600030101010101" pitchFamily="2" charset="-122"/>
              </a:rPr>
              <a:t>其遗传图谱明确，容易培养且费用低，生产成本低廉。</a:t>
            </a:r>
            <a:endParaRPr lang="en-US" altLang="zh-CN" sz="2400" b="1" dirty="0">
              <a:latin typeface="宋体" panose="02010600030101010101" pitchFamily="2" charset="-122"/>
            </a:endParaRPr>
          </a:p>
          <a:p>
            <a:pPr>
              <a:lnSpc>
                <a:spcPct val="150000"/>
              </a:lnSpc>
              <a:buNone/>
            </a:pPr>
            <a:r>
              <a:rPr lang="zh-CN" altLang="en-US" sz="2400" b="1" dirty="0"/>
              <a:t>表达异源蛋白质的首选表达系统</a:t>
            </a:r>
            <a:r>
              <a:rPr lang="en-US" altLang="zh-CN" sz="2400" b="1" dirty="0"/>
              <a:t>, </a:t>
            </a:r>
            <a:r>
              <a:rPr lang="zh-CN" altLang="en-US" sz="2400" b="1" dirty="0">
                <a:latin typeface="宋体" panose="02010600030101010101" pitchFamily="2" charset="-122"/>
              </a:rPr>
              <a:t>但是也存在以下</a:t>
            </a:r>
            <a:r>
              <a:rPr lang="zh-CN" altLang="en-US" sz="2400" b="1" dirty="0">
                <a:solidFill>
                  <a:srgbClr val="FF0000"/>
                </a:solidFill>
                <a:latin typeface="宋体" panose="02010600030101010101" pitchFamily="2" charset="-122"/>
              </a:rPr>
              <a:t>限制</a:t>
            </a:r>
            <a:r>
              <a:rPr lang="zh-CN" altLang="en-US" sz="2400" b="1" dirty="0">
                <a:latin typeface="宋体" panose="02010600030101010101" pitchFamily="2" charset="-122"/>
              </a:rPr>
              <a:t>：</a:t>
            </a:r>
            <a:endParaRPr lang="en-US" altLang="zh-CN" sz="2400" b="1" dirty="0">
              <a:latin typeface="宋体" panose="02010600030101010101" pitchFamily="2" charset="-122"/>
            </a:endParaRPr>
          </a:p>
          <a:p>
            <a:pPr>
              <a:lnSpc>
                <a:spcPct val="150000"/>
              </a:lnSpc>
            </a:pPr>
            <a:r>
              <a:rPr lang="zh-CN" altLang="en-US" sz="2400" b="1" dirty="0">
                <a:latin typeface="宋体" panose="02010600030101010101" pitchFamily="2" charset="-122"/>
              </a:rPr>
              <a:t>细菌</a:t>
            </a:r>
            <a:r>
              <a:rPr lang="en-US" altLang="zh-CN" sz="2400" b="1" dirty="0">
                <a:latin typeface="宋体" panose="02010600030101010101" pitchFamily="2" charset="-122"/>
              </a:rPr>
              <a:t>RNA</a:t>
            </a:r>
            <a:r>
              <a:rPr lang="zh-CN" altLang="en-US" sz="2400" b="1" dirty="0">
                <a:latin typeface="宋体" panose="02010600030101010101" pitchFamily="2" charset="-122"/>
              </a:rPr>
              <a:t>聚合酶不能识别真核基因启动子</a:t>
            </a:r>
          </a:p>
          <a:p>
            <a:pPr>
              <a:lnSpc>
                <a:spcPct val="150000"/>
              </a:lnSpc>
            </a:pPr>
            <a:r>
              <a:rPr lang="zh-CN" altLang="en-US" sz="2400" b="1" dirty="0">
                <a:latin typeface="宋体" panose="02010600030101010101" pitchFamily="2" charset="-122"/>
              </a:rPr>
              <a:t>真核基因</a:t>
            </a:r>
            <a:r>
              <a:rPr lang="en-US" altLang="zh-CN" sz="2400" b="1" dirty="0">
                <a:latin typeface="宋体" panose="02010600030101010101" pitchFamily="2" charset="-122"/>
              </a:rPr>
              <a:t>mRNA</a:t>
            </a:r>
            <a:r>
              <a:rPr lang="zh-CN" altLang="en-US" sz="2400" b="1" dirty="0">
                <a:latin typeface="宋体" panose="02010600030101010101" pitchFamily="2" charset="-122"/>
              </a:rPr>
              <a:t>无</a:t>
            </a:r>
            <a:r>
              <a:rPr lang="en-US" altLang="zh-CN" sz="2400" b="1" dirty="0">
                <a:latin typeface="宋体" panose="02010600030101010101" pitchFamily="2" charset="-122"/>
              </a:rPr>
              <a:t>SD</a:t>
            </a:r>
            <a:r>
              <a:rPr lang="zh-CN" altLang="en-US" sz="2400" b="1" dirty="0">
                <a:latin typeface="宋体" panose="02010600030101010101" pitchFamily="2" charset="-122"/>
              </a:rPr>
              <a:t>序列，不能启动翻译</a:t>
            </a:r>
          </a:p>
          <a:p>
            <a:pPr>
              <a:lnSpc>
                <a:spcPct val="150000"/>
              </a:lnSpc>
            </a:pPr>
            <a:r>
              <a:rPr lang="zh-CN" altLang="en-US" sz="2400" b="1" dirty="0">
                <a:latin typeface="宋体" panose="02010600030101010101" pitchFamily="2" charset="-122"/>
              </a:rPr>
              <a:t>缺乏转录后加工系统，不能切除内含子</a:t>
            </a:r>
            <a:r>
              <a:rPr lang="en-US" altLang="zh-CN" sz="2400" b="1" dirty="0">
                <a:latin typeface="宋体" panose="02010600030101010101" pitchFamily="2" charset="-122"/>
              </a:rPr>
              <a:t>, cDNA</a:t>
            </a:r>
          </a:p>
          <a:p>
            <a:pPr>
              <a:lnSpc>
                <a:spcPct val="150000"/>
              </a:lnSpc>
            </a:pPr>
            <a:r>
              <a:rPr lang="zh-CN" altLang="en-US" sz="2400" b="1" dirty="0">
                <a:latin typeface="宋体" panose="02010600030101010101" pitchFamily="2" charset="-122"/>
              </a:rPr>
              <a:t>缺乏翻译后加工体系</a:t>
            </a:r>
          </a:p>
          <a:p>
            <a:pPr>
              <a:lnSpc>
                <a:spcPct val="150000"/>
              </a:lnSpc>
            </a:pPr>
            <a:r>
              <a:rPr lang="zh-CN" altLang="en-US" sz="2400" b="1" dirty="0">
                <a:latin typeface="宋体" panose="02010600030101010101" pitchFamily="2" charset="-122"/>
              </a:rPr>
              <a:t>表达的蛋白不稳定，容易被细菌蛋白酶破坏</a:t>
            </a:r>
          </a:p>
          <a:p>
            <a:pPr>
              <a:lnSpc>
                <a:spcPct val="150000"/>
              </a:lnSpc>
            </a:pPr>
            <a:r>
              <a:rPr lang="zh-CN" altLang="en-US" sz="2400" b="1" dirty="0">
                <a:latin typeface="宋体" panose="02010600030101010101" pitchFamily="2" charset="-122"/>
              </a:rPr>
              <a:t>不溶性的包涵体</a:t>
            </a:r>
          </a:p>
          <a:p>
            <a:pPr>
              <a:lnSpc>
                <a:spcPct val="150000"/>
              </a:lnSpc>
              <a:spcBef>
                <a:spcPct val="50000"/>
              </a:spcBef>
              <a:buClr>
                <a:schemeClr val="accent2"/>
              </a:buClr>
              <a:buSzPct val="80000"/>
              <a:buFont typeface="Wingdings" panose="05000000000000000000" pitchFamily="2" charset="2"/>
              <a:buChar char="l"/>
            </a:pPr>
            <a:endParaRPr lang="en-US" altLang="zh-CN" sz="2400" b="1" dirty="0">
              <a:latin typeface="宋体" panose="02010600030101010101" pitchFamily="2" charset="-122"/>
            </a:endParaRPr>
          </a:p>
          <a:p>
            <a:pPr>
              <a:lnSpc>
                <a:spcPct val="150000"/>
              </a:lnSpc>
            </a:pPr>
            <a:endParaRPr lang="zh-CN" altLang="en-US" sz="2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p:nvPr>
        </p:nvSpPr>
        <p:spPr/>
        <p:txBody>
          <a:bodyPr vert="horz" wrap="square" lIns="91440" tIns="45720" rIns="91440" bIns="45720" anchor="ctr"/>
          <a:lstStyle/>
          <a:p>
            <a:r>
              <a:rPr lang="zh-CN" altLang="en-US" b="1" dirty="0"/>
              <a:t>提高真核基因表达的方法</a:t>
            </a:r>
          </a:p>
        </p:txBody>
      </p:sp>
      <p:sp>
        <p:nvSpPr>
          <p:cNvPr id="23555" name="Rectangle 3"/>
          <p:cNvSpPr>
            <a:spLocks noGrp="1"/>
          </p:cNvSpPr>
          <p:nvPr>
            <p:ph idx="1"/>
          </p:nvPr>
        </p:nvSpPr>
        <p:spPr>
          <a:xfrm>
            <a:off x="685800" y="1509713"/>
            <a:ext cx="8229600" cy="4525962"/>
          </a:xfrm>
        </p:spPr>
        <p:txBody>
          <a:bodyPr vert="horz" wrap="square" lIns="91440" tIns="45720" rIns="91440" bIns="45720" anchor="t"/>
          <a:lstStyle/>
          <a:p>
            <a:pPr>
              <a:lnSpc>
                <a:spcPct val="150000"/>
              </a:lnSpc>
            </a:pPr>
            <a:r>
              <a:rPr lang="zh-CN" altLang="en-US" sz="2400" b="1" dirty="0"/>
              <a:t>根据密码子简并性，减少稀有密码子的比例。</a:t>
            </a:r>
          </a:p>
          <a:p>
            <a:pPr>
              <a:lnSpc>
                <a:spcPct val="150000"/>
              </a:lnSpc>
            </a:pPr>
            <a:r>
              <a:rPr lang="zh-CN" altLang="en-US" sz="2400" b="1" dirty="0"/>
              <a:t>改用强启动子，并在基因下游加入强终止子。</a:t>
            </a:r>
          </a:p>
          <a:p>
            <a:pPr>
              <a:lnSpc>
                <a:spcPct val="150000"/>
              </a:lnSpc>
            </a:pPr>
            <a:r>
              <a:rPr lang="zh-CN" altLang="en-US" sz="2400" b="1" dirty="0"/>
              <a:t>改用蛋白酶缺陷型宿主菌。</a:t>
            </a:r>
          </a:p>
          <a:p>
            <a:pPr>
              <a:lnSpc>
                <a:spcPct val="150000"/>
              </a:lnSpc>
            </a:pPr>
            <a:r>
              <a:rPr lang="zh-CN" altLang="en-US" sz="2400" b="1" dirty="0"/>
              <a:t>改用分泌型表达模式。</a:t>
            </a:r>
            <a:endParaRPr lang="en-US" altLang="zh-CN" sz="2400" b="1" dirty="0"/>
          </a:p>
          <a:p>
            <a:pPr>
              <a:lnSpc>
                <a:spcPct val="150000"/>
              </a:lnSpc>
            </a:pPr>
            <a:r>
              <a:rPr lang="zh-CN" altLang="en-US" sz="2400" b="1" dirty="0"/>
              <a:t>改用融合表达蛋白，提高表达的稳定性和产量。</a:t>
            </a:r>
          </a:p>
          <a:p>
            <a:pPr>
              <a:lnSpc>
                <a:spcPct val="150000"/>
              </a:lnSpc>
            </a:pPr>
            <a:endParaRPr lang="zh-CN" altLang="en-US" sz="2400" b="1" dirty="0"/>
          </a:p>
          <a:p>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p:nvPr/>
        </p:nvSpPr>
        <p:spPr>
          <a:xfrm>
            <a:off x="2273300" y="685800"/>
            <a:ext cx="4559300" cy="6096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spcBef>
                <a:spcPct val="0"/>
              </a:spcBef>
              <a:buFont typeface="Arial" panose="020B0604020202020204" pitchFamily="34" charset="0"/>
              <a:buNone/>
            </a:pPr>
            <a:endParaRPr lang="zh-CN" altLang="en-US" sz="4400" b="1" dirty="0">
              <a:solidFill>
                <a:schemeClr val="tx1"/>
              </a:solidFill>
              <a:latin typeface="宋体" panose="02010600030101010101" pitchFamily="2" charset="-122"/>
              <a:ea typeface="宋体" panose="02010600030101010101" pitchFamily="2" charset="-122"/>
            </a:endParaRPr>
          </a:p>
        </p:txBody>
      </p:sp>
      <p:sp>
        <p:nvSpPr>
          <p:cNvPr id="25603" name="Rectangle 5"/>
          <p:cNvSpPr/>
          <p:nvPr/>
        </p:nvSpPr>
        <p:spPr>
          <a:xfrm>
            <a:off x="673100" y="1295400"/>
            <a:ext cx="7772400" cy="4114800"/>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609600" lvl="0" indent="-609600" eaLnBrk="1" hangingPunct="1">
              <a:buFont typeface="Arial" panose="020B0604020202020204" pitchFamily="34" charset="0"/>
              <a:buChar char="•"/>
            </a:pPr>
            <a:endParaRPr lang="zh-CN" altLang="en-US" sz="3200" b="1" dirty="0">
              <a:solidFill>
                <a:schemeClr val="tx1"/>
              </a:solidFill>
              <a:latin typeface="宋体" panose="02010600030101010101" pitchFamily="2" charset="-122"/>
              <a:ea typeface="宋体" panose="02010600030101010101" pitchFamily="2" charset="-122"/>
            </a:endParaRPr>
          </a:p>
        </p:txBody>
      </p:sp>
      <p:sp>
        <p:nvSpPr>
          <p:cNvPr id="25604" name="标题 4"/>
          <p:cNvSpPr>
            <a:spLocks noGrp="1"/>
          </p:cNvSpPr>
          <p:nvPr>
            <p:ph type="title"/>
          </p:nvPr>
        </p:nvSpPr>
        <p:spPr>
          <a:xfrm>
            <a:off x="457200" y="381000"/>
            <a:ext cx="8229600" cy="1143000"/>
          </a:xfrm>
        </p:spPr>
        <p:txBody>
          <a:bodyPr vert="horz" wrap="square" lIns="91440" tIns="45720" rIns="91440" bIns="45720" anchor="ctr"/>
          <a:lstStyle/>
          <a:p>
            <a:r>
              <a:rPr lang="zh-CN" altLang="en-US" b="1" dirty="0">
                <a:latin typeface="宋体" panose="02010600030101010101" pitchFamily="2" charset="-122"/>
              </a:rPr>
              <a:t>融合蛋白</a:t>
            </a:r>
            <a:br>
              <a:rPr lang="zh-CN" altLang="en-US" b="1" dirty="0">
                <a:latin typeface="宋体" panose="02010600030101010101" pitchFamily="2" charset="-122"/>
              </a:rPr>
            </a:br>
            <a:endParaRPr lang="zh-CN" altLang="en-US" dirty="0"/>
          </a:p>
        </p:txBody>
      </p:sp>
      <p:sp>
        <p:nvSpPr>
          <p:cNvPr id="6" name="内容占位符 5"/>
          <p:cNvSpPr>
            <a:spLocks noGrp="1"/>
          </p:cNvSpPr>
          <p:nvPr>
            <p:ph idx="1"/>
          </p:nvPr>
        </p:nvSpPr>
        <p:spPr>
          <a:xfrm>
            <a:off x="609600" y="1371600"/>
            <a:ext cx="8229600" cy="4525963"/>
          </a:xfrm>
        </p:spPr>
        <p:txBody>
          <a:bodyPr vert="horz" wrap="square" lIns="91440" tIns="45720" rIns="91440" bIns="45720" numCol="1" anchor="t" anchorCtr="0" compatLnSpc="1"/>
          <a:lstStyle/>
          <a:p>
            <a:pPr marL="609600" marR="0" lvl="0" indent="-60960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融合蛋白</a:t>
            </a: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 </a:t>
            </a:r>
          </a:p>
          <a:p>
            <a:pPr marL="609600" marR="0" lvl="0" indent="-6096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   </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将两个或多个开放阅读框按一定顺序连接</a:t>
            </a: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 </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融合阅读框表达出一杂合蛋白</a:t>
            </a:r>
          </a:p>
          <a:p>
            <a:pPr marL="609600" marR="0" lvl="0" indent="-60960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rgbClr val="FF0000"/>
                </a:solidFill>
                <a:effectLst/>
                <a:uLnTx/>
                <a:uFillTx/>
                <a:latin typeface="宋体" panose="02010600030101010101" pitchFamily="2" charset="-122"/>
                <a:ea typeface="微软雅黑" panose="020B0503020204020204" pitchFamily="34" charset="-122"/>
                <a:cs typeface="+mn-cs"/>
              </a:rPr>
              <a:t>融合标签</a:t>
            </a:r>
            <a:r>
              <a:rPr kumimoji="0" lang="en-US" altLang="zh-CN" sz="2800" b="1" i="0" u="none" strike="noStrike" kern="0" cap="none" spc="0" normalizeH="0" baseline="0" noProof="0" dirty="0" smtClean="0">
                <a:ln>
                  <a:noFill/>
                </a:ln>
                <a:solidFill>
                  <a:srgbClr val="FF0000"/>
                </a:solidFill>
                <a:effectLst/>
                <a:uLnTx/>
                <a:uFillTx/>
                <a:latin typeface="宋体" panose="02010600030101010101" pitchFamily="2" charset="-122"/>
                <a:ea typeface="微软雅黑" panose="020B0503020204020204" pitchFamily="34" charset="-122"/>
                <a:cs typeface="+mn-cs"/>
              </a:rPr>
              <a:t>:</a:t>
            </a:r>
          </a:p>
          <a:p>
            <a:pPr marL="609600" marR="0" lvl="0" indent="-6096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   1. </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保护目的蛋白使之不被降解</a:t>
            </a:r>
          </a:p>
          <a:p>
            <a:pPr marL="609600" marR="0" lvl="0" indent="-60960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   </a:t>
            </a: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2. </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用于检测和纯化目的蛋白</a:t>
            </a:r>
          </a:p>
          <a:p>
            <a:pPr marL="609600" marR="0" lvl="0" indent="-60960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   </a:t>
            </a: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3. </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增加目的蛋白在细胞质中的可溶性</a:t>
            </a:r>
          </a:p>
          <a:p>
            <a:pPr marL="609600" marR="0" lvl="0" indent="-609600" algn="l" defTabSz="914400" rtl="0" eaLnBrk="0" fontAlgn="base" latinLnBrk="0" hangingPunct="0">
              <a:lnSpc>
                <a:spcPct val="100000"/>
              </a:lnSpc>
              <a:spcBef>
                <a:spcPct val="20000"/>
              </a:spcBef>
              <a:spcAft>
                <a:spcPct val="0"/>
              </a:spcAft>
              <a:buClrTx/>
              <a:buSzTx/>
              <a:buFontTx/>
              <a:buNone/>
              <a:defRPr/>
            </a:pP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   </a:t>
            </a: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4. </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帮助将目的蛋白运转到细胞周质中以提高其</a:t>
            </a:r>
            <a:endPar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endParaRPr>
          </a:p>
          <a:p>
            <a:pPr marL="609600" marR="0" lvl="0" indent="-609600" algn="l" defTabSz="914400" rtl="0" eaLnBrk="0" fontAlgn="base" latinLnBrk="0" hangingPunct="0">
              <a:lnSpc>
                <a:spcPct val="100000"/>
              </a:lnSpc>
              <a:spcBef>
                <a:spcPct val="20000"/>
              </a:spcBef>
              <a:spcAft>
                <a:spcPct val="0"/>
              </a:spcAft>
              <a:buClrTx/>
              <a:buSzTx/>
              <a:buFontTx/>
              <a:buNone/>
              <a:defRPr/>
            </a:pP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      </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生物活性</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0" i="0" u="none" strike="noStrike" kern="0" cap="none" spc="0" normalizeH="0" baseline="0" noProof="0" dirty="0">
              <a:ln>
                <a:noFill/>
              </a:ln>
              <a:solidFill>
                <a:srgbClr val="002060"/>
              </a:solidFill>
              <a:effectLst/>
              <a:uLnTx/>
              <a:uFillTx/>
              <a:latin typeface="+mn-lt"/>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p:nvPr>
        </p:nvSpPr>
        <p:spPr/>
        <p:txBody>
          <a:bodyPr vert="horz" wrap="square" lIns="91440" tIns="45720" rIns="91440" bIns="45720" anchor="ctr"/>
          <a:lstStyle/>
          <a:p>
            <a:r>
              <a:rPr lang="zh-CN" altLang="en-US" b="1" dirty="0"/>
              <a:t>融合蛋白表达载体的构建</a:t>
            </a:r>
          </a:p>
        </p:txBody>
      </p:sp>
      <p:sp>
        <p:nvSpPr>
          <p:cNvPr id="26627" name="Rectangle 3"/>
          <p:cNvSpPr>
            <a:spLocks noGrp="1"/>
          </p:cNvSpPr>
          <p:nvPr>
            <p:ph idx="1"/>
          </p:nvPr>
        </p:nvSpPr>
        <p:spPr/>
        <p:txBody>
          <a:bodyPr vert="horz" wrap="square" lIns="91440" tIns="45720" rIns="91440" bIns="45720" anchor="t"/>
          <a:lstStyle/>
          <a:p>
            <a:pPr>
              <a:lnSpc>
                <a:spcPct val="150000"/>
              </a:lnSpc>
              <a:buNone/>
            </a:pPr>
            <a:r>
              <a:rPr lang="zh-CN" altLang="en-US" b="1" dirty="0"/>
              <a:t>1. 两个蛋白要在同一个可译框架中表达</a:t>
            </a:r>
          </a:p>
          <a:p>
            <a:pPr>
              <a:lnSpc>
                <a:spcPct val="150000"/>
              </a:lnSpc>
              <a:buNone/>
            </a:pPr>
            <a:r>
              <a:rPr lang="zh-CN" altLang="en-US" b="1" dirty="0"/>
              <a:t>2. 序列中不能出现终止密码子</a:t>
            </a:r>
          </a:p>
          <a:p>
            <a:pPr>
              <a:lnSpc>
                <a:spcPct val="150000"/>
              </a:lnSpc>
              <a:buNone/>
            </a:pPr>
            <a:r>
              <a:rPr lang="zh-CN" altLang="en-US" b="1" dirty="0"/>
              <a:t>3. 酶切位点的选择</a:t>
            </a:r>
          </a:p>
          <a:p>
            <a:pPr>
              <a:buNone/>
            </a:pP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p:nvPr/>
        </p:nvSpPr>
        <p:spPr>
          <a:xfrm>
            <a:off x="673100" y="609600"/>
            <a:ext cx="7772400" cy="762000"/>
          </a:xfrm>
          <a:prstGeom prst="rect">
            <a:avLst/>
          </a:prstGeom>
          <a:noFill/>
          <a:ln w="9525">
            <a:noFill/>
          </a:ln>
        </p:spPr>
        <p:txBody>
          <a:bodyPr lIns="92075" tIns="46038" rIns="92075" bIns="46038"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spcBef>
                <a:spcPct val="0"/>
              </a:spcBef>
              <a:buFont typeface="Arial" panose="020B0604020202020204" pitchFamily="34" charset="0"/>
              <a:buNone/>
            </a:pPr>
            <a:endParaRPr lang="zh-CN" altLang="en-US" sz="4000" b="1" dirty="0">
              <a:solidFill>
                <a:schemeClr val="tx1"/>
              </a:solidFill>
              <a:latin typeface="宋体" panose="02010600030101010101" pitchFamily="2" charset="-122"/>
              <a:ea typeface="宋体" panose="02010600030101010101" pitchFamily="2" charset="-122"/>
            </a:endParaRPr>
          </a:p>
        </p:txBody>
      </p:sp>
      <p:pic>
        <p:nvPicPr>
          <p:cNvPr id="27651" name="Picture 6"/>
          <p:cNvPicPr>
            <a:picLocks noChangeAspect="1"/>
          </p:cNvPicPr>
          <p:nvPr/>
        </p:nvPicPr>
        <p:blipFill>
          <a:blip r:embed="rId2">
            <a:lum bright="-29999" contrast="100000"/>
          </a:blip>
          <a:srcRect r="9413"/>
          <a:stretch>
            <a:fillRect/>
          </a:stretch>
        </p:blipFill>
        <p:spPr>
          <a:xfrm>
            <a:off x="939800" y="1371600"/>
            <a:ext cx="7239000" cy="4419600"/>
          </a:xfrm>
          <a:prstGeom prst="rect">
            <a:avLst/>
          </a:prstGeom>
          <a:noFill/>
          <a:ln w="9525">
            <a:noFill/>
          </a:ln>
        </p:spPr>
      </p:pic>
      <p:sp>
        <p:nvSpPr>
          <p:cNvPr id="27652" name="标题 4"/>
          <p:cNvSpPr>
            <a:spLocks noGrp="1"/>
          </p:cNvSpPr>
          <p:nvPr>
            <p:ph type="title"/>
          </p:nvPr>
        </p:nvSpPr>
        <p:spPr>
          <a:xfrm>
            <a:off x="381000" y="228600"/>
            <a:ext cx="8229600" cy="1143000"/>
          </a:xfrm>
        </p:spPr>
        <p:txBody>
          <a:bodyPr vert="horz" wrap="square" lIns="91440" tIns="45720" rIns="91440" bIns="45720" anchor="ctr"/>
          <a:lstStyle/>
          <a:p>
            <a:r>
              <a:rPr lang="zh-CN" altLang="en-US" b="1" dirty="0">
                <a:latin typeface="宋体" panose="02010600030101010101" pitchFamily="2" charset="-122"/>
              </a:rPr>
              <a:t>阅读框架的保证</a:t>
            </a:r>
            <a:br>
              <a:rPr lang="zh-CN" altLang="en-US" b="1" dirty="0">
                <a:latin typeface="宋体" panose="02010600030101010101" pitchFamily="2" charset="-122"/>
              </a:rPr>
            </a:br>
            <a:endParaRPr lang="zh-CN" altLang="en-US" dirty="0"/>
          </a:p>
        </p:txBody>
      </p:sp>
      <p:sp>
        <p:nvSpPr>
          <p:cNvPr id="27653" name="内容占位符 5"/>
          <p:cNvSpPr>
            <a:spLocks noGrp="1"/>
          </p:cNvSpPr>
          <p:nvPr>
            <p:ph idx="1"/>
          </p:nvPr>
        </p:nvSpPr>
        <p:spPr/>
        <p:txBody>
          <a:bodyPr vert="horz" wrap="square" lIns="91440" tIns="45720" rIns="91440" bIns="45720" anchor="t"/>
          <a:lstStyle/>
          <a:p>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p:nvPr>
        </p:nvSpPr>
        <p:spPr/>
        <p:txBody>
          <a:bodyPr vert="horz" wrap="square" lIns="91440" tIns="45720" rIns="91440" bIns="45720" anchor="ctr"/>
          <a:lstStyle/>
          <a:p>
            <a:pPr eaLnBrk="1" hangingPunct="1"/>
            <a:r>
              <a:rPr lang="zh-CN" altLang="en-US" b="1" dirty="0"/>
              <a:t>优化表达 （</a:t>
            </a:r>
            <a:r>
              <a:rPr lang="en-US" altLang="zh-CN" b="1" dirty="0"/>
              <a:t>1</a:t>
            </a:r>
            <a:r>
              <a:rPr lang="zh-CN" altLang="en-US" b="1" dirty="0"/>
              <a:t>）</a:t>
            </a:r>
          </a:p>
        </p:txBody>
      </p:sp>
      <p:sp>
        <p:nvSpPr>
          <p:cNvPr id="28675" name="Rectangle 3"/>
          <p:cNvSpPr>
            <a:spLocks noGrp="1"/>
          </p:cNvSpPr>
          <p:nvPr>
            <p:ph idx="1"/>
          </p:nvPr>
        </p:nvSpPr>
        <p:spPr>
          <a:xfrm>
            <a:off x="457200" y="1295400"/>
            <a:ext cx="8229600" cy="4525963"/>
          </a:xfrm>
        </p:spPr>
        <p:txBody>
          <a:bodyPr vert="horz" wrap="square" lIns="91440" tIns="45720" rIns="91440" bIns="45720" anchor="t"/>
          <a:lstStyle/>
          <a:p>
            <a:pPr eaLnBrk="1" hangingPunct="1">
              <a:lnSpc>
                <a:spcPct val="90000"/>
              </a:lnSpc>
            </a:pPr>
            <a:r>
              <a:rPr lang="zh-CN" altLang="en-US" sz="2400" dirty="0">
                <a:solidFill>
                  <a:srgbClr val="0070C0"/>
                </a:solidFill>
              </a:rPr>
              <a:t>增加蛋白质溶解性及折叠</a:t>
            </a:r>
            <a:r>
              <a:rPr lang="en-US" altLang="zh-CN" sz="2400" dirty="0">
                <a:solidFill>
                  <a:srgbClr val="0070C0"/>
                </a:solidFill>
              </a:rPr>
              <a:t>:</a:t>
            </a:r>
          </a:p>
          <a:p>
            <a:pPr eaLnBrk="1" hangingPunct="1">
              <a:lnSpc>
                <a:spcPct val="90000"/>
              </a:lnSpc>
              <a:buNone/>
            </a:pPr>
            <a:r>
              <a:rPr lang="en-US" altLang="zh-CN" sz="2400" dirty="0"/>
              <a:t>      </a:t>
            </a:r>
            <a:r>
              <a:rPr lang="zh-CN" altLang="en-US" sz="2400" dirty="0"/>
              <a:t>温度</a:t>
            </a:r>
            <a:r>
              <a:rPr lang="en-US" altLang="zh-CN" sz="2400" dirty="0"/>
              <a:t>: 37 </a:t>
            </a:r>
            <a:r>
              <a:rPr lang="en-US" altLang="zh-CN" sz="2400" dirty="0">
                <a:sym typeface="Symbol" panose="05050102010706020507" pitchFamily="18" charset="2"/>
              </a:rPr>
              <a:t>C</a:t>
            </a:r>
            <a:r>
              <a:rPr lang="en-US" altLang="zh-CN" sz="2400" dirty="0"/>
              <a:t> </a:t>
            </a:r>
            <a:r>
              <a:rPr lang="zh-CN" altLang="en-US" sz="2400" dirty="0"/>
              <a:t>蛋白质以聚集的形式表达</a:t>
            </a:r>
            <a:r>
              <a:rPr lang="en-US" altLang="zh-CN" sz="2400" dirty="0"/>
              <a:t>--</a:t>
            </a:r>
            <a:r>
              <a:rPr lang="zh-CN" altLang="en-US" sz="2400" dirty="0"/>
              <a:t>包涵体</a:t>
            </a:r>
          </a:p>
          <a:p>
            <a:pPr eaLnBrk="1" hangingPunct="1">
              <a:lnSpc>
                <a:spcPct val="90000"/>
              </a:lnSpc>
              <a:buNone/>
            </a:pPr>
            <a:r>
              <a:rPr lang="zh-CN" altLang="en-US" sz="2400" dirty="0"/>
              <a:t>              </a:t>
            </a:r>
            <a:r>
              <a:rPr lang="en-US" altLang="zh-CN" sz="2400" dirty="0"/>
              <a:t>30 </a:t>
            </a:r>
            <a:r>
              <a:rPr lang="en-US" altLang="zh-CN" sz="2400" dirty="0">
                <a:sym typeface="Symbol" panose="05050102010706020507" pitchFamily="18" charset="2"/>
              </a:rPr>
              <a:t>C</a:t>
            </a:r>
            <a:r>
              <a:rPr lang="en-US" altLang="zh-CN" sz="2400" dirty="0"/>
              <a:t> </a:t>
            </a:r>
            <a:r>
              <a:rPr lang="zh-CN" altLang="en-US" sz="2400" dirty="0"/>
              <a:t>可溶的有活性的蛋白</a:t>
            </a:r>
          </a:p>
          <a:p>
            <a:pPr eaLnBrk="1" hangingPunct="1">
              <a:lnSpc>
                <a:spcPct val="90000"/>
              </a:lnSpc>
              <a:buNone/>
            </a:pPr>
            <a:r>
              <a:rPr lang="zh-CN" altLang="en-US" sz="2400" dirty="0"/>
              <a:t>      细胞周质定位</a:t>
            </a:r>
            <a:r>
              <a:rPr lang="en-US" altLang="zh-CN" sz="2400" dirty="0"/>
              <a:t>: </a:t>
            </a:r>
            <a:r>
              <a:rPr lang="zh-CN" altLang="en-US" sz="2400" dirty="0"/>
              <a:t>有利于蛋白折叠及二硫键的形成</a:t>
            </a:r>
          </a:p>
          <a:p>
            <a:pPr eaLnBrk="1" hangingPunct="1">
              <a:lnSpc>
                <a:spcPct val="90000"/>
              </a:lnSpc>
            </a:pPr>
            <a:r>
              <a:rPr lang="zh-CN" altLang="en-US" sz="2400" dirty="0">
                <a:solidFill>
                  <a:srgbClr val="0070C0"/>
                </a:solidFill>
              </a:rPr>
              <a:t>稀有密码子</a:t>
            </a:r>
            <a:r>
              <a:rPr lang="en-US" altLang="zh-CN" sz="2400" dirty="0">
                <a:solidFill>
                  <a:srgbClr val="0070C0"/>
                </a:solidFill>
              </a:rPr>
              <a:t>:</a:t>
            </a:r>
            <a:r>
              <a:rPr lang="en-US" altLang="zh-CN" sz="2400" dirty="0"/>
              <a:t> </a:t>
            </a:r>
          </a:p>
          <a:p>
            <a:pPr eaLnBrk="1" hangingPunct="1">
              <a:lnSpc>
                <a:spcPct val="90000"/>
              </a:lnSpc>
              <a:buNone/>
            </a:pPr>
            <a:r>
              <a:rPr lang="en-US" altLang="zh-CN" sz="2400" dirty="0"/>
              <a:t>     </a:t>
            </a:r>
            <a:r>
              <a:rPr lang="zh-CN" altLang="en-US" sz="2400" dirty="0"/>
              <a:t>多数氨基酸都有一个以上的密码子</a:t>
            </a:r>
            <a:r>
              <a:rPr lang="en-US" altLang="zh-CN" sz="2400" dirty="0"/>
              <a:t>, </a:t>
            </a:r>
            <a:r>
              <a:rPr lang="zh-CN" altLang="en-US" sz="2400" dirty="0"/>
              <a:t>但有一些 </a:t>
            </a:r>
            <a:r>
              <a:rPr lang="en-US" altLang="zh-CN" sz="2400" dirty="0"/>
              <a:t>E.Coli</a:t>
            </a:r>
            <a:r>
              <a:rPr lang="zh-CN" altLang="en-US" sz="2400" dirty="0"/>
              <a:t>很少</a:t>
            </a:r>
          </a:p>
          <a:p>
            <a:pPr eaLnBrk="1" hangingPunct="1">
              <a:lnSpc>
                <a:spcPct val="90000"/>
              </a:lnSpc>
              <a:buNone/>
            </a:pPr>
            <a:r>
              <a:rPr lang="zh-CN" altLang="en-US" sz="2400" dirty="0"/>
              <a:t>     使用</a:t>
            </a:r>
            <a:r>
              <a:rPr lang="en-US" altLang="zh-CN" sz="2400" dirty="0"/>
              <a:t>, </a:t>
            </a:r>
            <a:r>
              <a:rPr lang="zh-CN" altLang="en-US" sz="2400" dirty="0"/>
              <a:t>当异源目的基因的</a:t>
            </a:r>
            <a:r>
              <a:rPr lang="en-US" altLang="zh-CN" sz="2400" dirty="0"/>
              <a:t>mRNA</a:t>
            </a:r>
            <a:r>
              <a:rPr lang="zh-CN" altLang="en-US" sz="2400" dirty="0"/>
              <a:t>过表达时</a:t>
            </a:r>
            <a:r>
              <a:rPr lang="en-US" altLang="zh-CN" sz="2400" dirty="0"/>
              <a:t>, tRNA </a:t>
            </a:r>
            <a:r>
              <a:rPr lang="zh-CN" altLang="en-US" sz="2400" dirty="0"/>
              <a:t>的数量直接反应密码子的偏倚性</a:t>
            </a:r>
            <a:r>
              <a:rPr lang="en-US" altLang="zh-CN" sz="2400" dirty="0"/>
              <a:t>, </a:t>
            </a:r>
            <a:r>
              <a:rPr lang="zh-CN" altLang="en-US" sz="2400" dirty="0"/>
              <a:t>一个或多个</a:t>
            </a:r>
            <a:r>
              <a:rPr lang="en-US" altLang="zh-CN" sz="2400" dirty="0"/>
              <a:t>tRNA</a:t>
            </a:r>
            <a:r>
              <a:rPr lang="zh-CN" altLang="en-US" sz="2400" dirty="0"/>
              <a:t>的稀有或缺少会导致翻译的停止</a:t>
            </a:r>
          </a:p>
          <a:p>
            <a:pPr eaLnBrk="1" hangingPunct="1">
              <a:lnSpc>
                <a:spcPct val="90000"/>
              </a:lnSpc>
            </a:pPr>
            <a:r>
              <a:rPr lang="zh-CN" altLang="en-US" sz="2400" dirty="0">
                <a:solidFill>
                  <a:srgbClr val="0070C0"/>
                </a:solidFill>
              </a:rPr>
              <a:t>毒性基因和质粒稳定性</a:t>
            </a:r>
            <a:r>
              <a:rPr lang="en-US" altLang="zh-CN" sz="2400" dirty="0">
                <a:solidFill>
                  <a:srgbClr val="0070C0"/>
                </a:solidFill>
              </a:rPr>
              <a:t>:</a:t>
            </a:r>
          </a:p>
          <a:p>
            <a:pPr eaLnBrk="1" hangingPunct="1">
              <a:lnSpc>
                <a:spcPct val="90000"/>
              </a:lnSpc>
              <a:buNone/>
            </a:pPr>
            <a:r>
              <a:rPr lang="en-US" altLang="zh-CN" sz="2400" dirty="0"/>
              <a:t>        </a:t>
            </a:r>
            <a:r>
              <a:rPr lang="zh-CN" altLang="en-US" sz="2400" dirty="0"/>
              <a:t>抗生素的使用 </a:t>
            </a:r>
          </a:p>
          <a:p>
            <a:pPr eaLnBrk="1" hangingPunct="1">
              <a:lnSpc>
                <a:spcPct val="90000"/>
              </a:lnSpc>
              <a:buNone/>
            </a:pPr>
            <a:r>
              <a:rPr lang="zh-CN" altLang="en-US" sz="2400" dirty="0"/>
              <a:t>        补充葡萄糖</a:t>
            </a:r>
          </a:p>
          <a:p>
            <a:pPr eaLnBrk="1" hangingPunct="1">
              <a:lnSpc>
                <a:spcPct val="90000"/>
              </a:lnSpc>
            </a:pPr>
            <a:endParaRPr lang="en-US" altLang="zh-CN" sz="24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2235200" y="685800"/>
            <a:ext cx="4648200" cy="762000"/>
          </a:xfrm>
          <a:prstGeom prst="rect">
            <a:avLst/>
          </a:prstGeom>
          <a:noFill/>
          <a:ln w="9525">
            <a:no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4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7171" name="Rectangle 7"/>
          <p:cNvSpPr/>
          <p:nvPr/>
        </p:nvSpPr>
        <p:spPr>
          <a:xfrm>
            <a:off x="633413" y="1524000"/>
            <a:ext cx="7850187" cy="2808288"/>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609600" lvl="0" indent="-609600" eaLnBrk="1" hangingPunct="1">
              <a:lnSpc>
                <a:spcPct val="150000"/>
              </a:lnSpc>
              <a:buClr>
                <a:schemeClr val="tx1"/>
              </a:buClr>
              <a:buSzPct val="110000"/>
              <a:buFont typeface="Arial" panose="020B0604020202020204" pitchFamily="34" charset="0"/>
              <a:buAutoNum type="arabicPeriod"/>
            </a:pPr>
            <a:endParaRPr lang="zh-CN" altLang="en-US" sz="3200" b="1" dirty="0">
              <a:solidFill>
                <a:schemeClr val="tx1"/>
              </a:solidFill>
              <a:ea typeface="宋体" panose="02010600030101010101" pitchFamily="2" charset="-122"/>
            </a:endParaRPr>
          </a:p>
        </p:txBody>
      </p:sp>
      <p:sp>
        <p:nvSpPr>
          <p:cNvPr id="7" name="标题 6"/>
          <p:cNvSpPr>
            <a:spLocks noGrp="1"/>
          </p:cNvSpPr>
          <p:nvPr>
            <p:ph type="title"/>
          </p:nvPr>
        </p:nvSpPr>
        <p:spPr>
          <a:xfrm>
            <a:off x="381000" y="30480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j-lt"/>
                <a:ea typeface="微软雅黑" panose="020B0503020204020204" pitchFamily="34" charset="-122"/>
                <a:cs typeface="+mj-cs"/>
              </a:rPr>
              <a:t>实 验 目 的</a:t>
            </a:r>
            <a:br>
              <a:rPr kumimoji="0" lang="zh-CN" altLang="en-US" sz="4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mj-lt"/>
                <a:ea typeface="微软雅黑" panose="020B0503020204020204" pitchFamily="34" charset="-122"/>
                <a:cs typeface="+mj-cs"/>
              </a:rPr>
            </a:br>
            <a:endParaRPr kumimoji="0" lang="zh-CN" altLang="en-US" sz="4000" b="0" i="0" u="none" strike="noStrike" kern="0" cap="none" spc="0" normalizeH="0" baseline="0" noProof="0" dirty="0">
              <a:ln>
                <a:noFill/>
              </a:ln>
              <a:solidFill>
                <a:srgbClr val="FF0000"/>
              </a:solidFill>
              <a:effectLst/>
              <a:uLnTx/>
              <a:uFillTx/>
              <a:latin typeface="+mj-lt"/>
              <a:ea typeface="微软雅黑" panose="020B0503020204020204" pitchFamily="34" charset="-122"/>
              <a:cs typeface="+mj-cs"/>
            </a:endParaRPr>
          </a:p>
        </p:txBody>
      </p:sp>
      <p:sp>
        <p:nvSpPr>
          <p:cNvPr id="7173" name="内容占位符 7"/>
          <p:cNvSpPr>
            <a:spLocks noGrp="1"/>
          </p:cNvSpPr>
          <p:nvPr>
            <p:ph idx="1"/>
          </p:nvPr>
        </p:nvSpPr>
        <p:spPr>
          <a:xfrm>
            <a:off x="685800" y="1905000"/>
            <a:ext cx="8229600" cy="4525963"/>
          </a:xfrm>
          <a:ln/>
        </p:spPr>
        <p:txBody>
          <a:bodyPr vert="horz" wrap="square" lIns="91440" tIns="45720" rIns="91440" bIns="45720" anchor="t"/>
          <a:lstStyle/>
          <a:p>
            <a:pPr marL="609600" indent="-609600">
              <a:lnSpc>
                <a:spcPct val="150000"/>
              </a:lnSpc>
              <a:buClr>
                <a:schemeClr val="tx1"/>
              </a:buClr>
              <a:buSzPct val="110000"/>
              <a:buFontTx/>
              <a:buAutoNum type="arabicPeriod"/>
            </a:pPr>
            <a:r>
              <a:rPr lang="zh-CN" altLang="en-US" b="1" dirty="0"/>
              <a:t>掌握蛋白质诱导表达的原理</a:t>
            </a:r>
          </a:p>
          <a:p>
            <a:pPr marL="609600" indent="-609600">
              <a:lnSpc>
                <a:spcPct val="150000"/>
              </a:lnSpc>
              <a:buClr>
                <a:schemeClr val="tx1"/>
              </a:buClr>
              <a:buSzPct val="110000"/>
              <a:buFontTx/>
              <a:buAutoNum type="arabicPeriod"/>
            </a:pPr>
            <a:r>
              <a:rPr lang="zh-CN" altLang="en-US" b="1" dirty="0"/>
              <a:t>学习蛋白质诱导表达的方法</a:t>
            </a:r>
          </a:p>
          <a:p>
            <a:pPr marL="609600" indent="-609600">
              <a:lnSpc>
                <a:spcPct val="150000"/>
              </a:lnSpc>
              <a:buClr>
                <a:schemeClr val="tx1"/>
              </a:buClr>
              <a:buSzPct val="110000"/>
              <a:buFontTx/>
              <a:buAutoNum type="arabicPeriod"/>
            </a:pPr>
            <a:r>
              <a:rPr lang="zh-CN" altLang="en-US" b="1" dirty="0"/>
              <a:t>了解重组蛋白质表达的体系及其优缺点</a:t>
            </a:r>
          </a:p>
          <a:p>
            <a:pPr marL="609600" indent="-609600"/>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
          <p:cNvSpPr>
            <a:spLocks noGrp="1"/>
          </p:cNvSpPr>
          <p:nvPr>
            <p:ph type="title"/>
          </p:nvPr>
        </p:nvSpPr>
        <p:spPr/>
        <p:txBody>
          <a:bodyPr vert="horz" wrap="square" lIns="91440" tIns="45720" rIns="91440" bIns="45720" anchor="ctr"/>
          <a:lstStyle/>
          <a:p>
            <a:pPr eaLnBrk="1" hangingPunct="1"/>
            <a:r>
              <a:rPr lang="zh-CN" altLang="en-US" b="1" dirty="0"/>
              <a:t>优化表达 （</a:t>
            </a:r>
            <a:r>
              <a:rPr lang="en-US" altLang="zh-CN" b="1" dirty="0"/>
              <a:t>2</a:t>
            </a:r>
            <a:r>
              <a:rPr lang="zh-CN" altLang="en-US" b="1" dirty="0"/>
              <a:t>）</a:t>
            </a:r>
          </a:p>
        </p:txBody>
      </p:sp>
      <p:sp>
        <p:nvSpPr>
          <p:cNvPr id="29699" name="Rectangle 3"/>
          <p:cNvSpPr>
            <a:spLocks noGrp="1"/>
          </p:cNvSpPr>
          <p:nvPr>
            <p:ph idx="1"/>
          </p:nvPr>
        </p:nvSpPr>
        <p:spPr>
          <a:xfrm>
            <a:off x="457200" y="1143000"/>
            <a:ext cx="8229600" cy="4525963"/>
          </a:xfrm>
        </p:spPr>
        <p:txBody>
          <a:bodyPr vert="horz" wrap="square" lIns="91440" tIns="45720" rIns="91440" bIns="45720" anchor="t"/>
          <a:lstStyle/>
          <a:p>
            <a:pPr marL="357505" indent="-357505" eaLnBrk="1" hangingPunct="1">
              <a:lnSpc>
                <a:spcPct val="150000"/>
              </a:lnSpc>
            </a:pPr>
            <a:r>
              <a:rPr lang="zh-CN" altLang="en-US" sz="2400" b="1" dirty="0">
                <a:latin typeface="微软雅黑" panose="020B0503020204020204" pitchFamily="34" charset="-122"/>
              </a:rPr>
              <a:t>提高翻译水平：</a:t>
            </a:r>
          </a:p>
          <a:p>
            <a:pPr marL="357505" indent="-357505" eaLnBrk="1" hangingPunct="1">
              <a:lnSpc>
                <a:spcPct val="150000"/>
              </a:lnSpc>
              <a:buNone/>
            </a:pPr>
            <a:r>
              <a:rPr lang="zh-CN" altLang="en-US" sz="2400" b="1" dirty="0">
                <a:latin typeface="微软雅黑" panose="020B0503020204020204" pitchFamily="34" charset="-122"/>
              </a:rPr>
              <a:t>     调整</a:t>
            </a:r>
            <a:r>
              <a:rPr lang="en-US" altLang="zh-CN" sz="2400" b="1" dirty="0">
                <a:latin typeface="微软雅黑" panose="020B0503020204020204" pitchFamily="34" charset="-122"/>
              </a:rPr>
              <a:t>SD</a:t>
            </a:r>
            <a:r>
              <a:rPr lang="zh-CN" altLang="en-US" sz="2400" b="1" dirty="0">
                <a:latin typeface="微软雅黑" panose="020B0503020204020204" pitchFamily="34" charset="-122"/>
              </a:rPr>
              <a:t>序列与</a:t>
            </a:r>
            <a:r>
              <a:rPr lang="en-US" altLang="zh-CN" sz="2400" b="1" dirty="0">
                <a:latin typeface="微软雅黑" panose="020B0503020204020204" pitchFamily="34" charset="-122"/>
              </a:rPr>
              <a:t>AUG</a:t>
            </a:r>
            <a:r>
              <a:rPr lang="zh-CN" altLang="en-US" sz="2400" b="1" dirty="0">
                <a:latin typeface="微软雅黑" panose="020B0503020204020204" pitchFamily="34" charset="-122"/>
              </a:rPr>
              <a:t>间的距离、点突变改变碱基、增加</a:t>
            </a:r>
            <a:r>
              <a:rPr lang="en-US" altLang="zh-CN" sz="2400" b="1" dirty="0">
                <a:latin typeface="微软雅黑" panose="020B0503020204020204" pitchFamily="34" charset="-122"/>
              </a:rPr>
              <a:t>mRNA</a:t>
            </a:r>
            <a:r>
              <a:rPr lang="zh-CN" altLang="en-US" sz="2400" b="1" dirty="0">
                <a:latin typeface="微软雅黑" panose="020B0503020204020204" pitchFamily="34" charset="-122"/>
              </a:rPr>
              <a:t>稳定性</a:t>
            </a:r>
          </a:p>
          <a:p>
            <a:pPr marL="357505" indent="-357505" eaLnBrk="1" hangingPunct="1">
              <a:lnSpc>
                <a:spcPct val="150000"/>
              </a:lnSpc>
            </a:pPr>
            <a:r>
              <a:rPr lang="zh-CN" altLang="en-US" sz="2400" b="1" dirty="0">
                <a:latin typeface="微软雅黑" panose="020B0503020204020204" pitchFamily="34" charset="-122"/>
              </a:rPr>
              <a:t>减轻细胞的代谢负荷，提高表达水平：</a:t>
            </a:r>
          </a:p>
          <a:p>
            <a:pPr marL="357505" indent="-357505" eaLnBrk="1" hangingPunct="1">
              <a:lnSpc>
                <a:spcPct val="150000"/>
              </a:lnSpc>
              <a:buNone/>
            </a:pPr>
            <a:r>
              <a:rPr lang="zh-CN" altLang="en-US" sz="2400" b="1" dirty="0">
                <a:latin typeface="微软雅黑" panose="020B0503020204020204" pitchFamily="34" charset="-122"/>
              </a:rPr>
              <a:t>     细菌的生长和外源基因的诱导表达分开。</a:t>
            </a:r>
          </a:p>
          <a:p>
            <a:pPr marL="357505" indent="-357505" eaLnBrk="1" hangingPunct="1">
              <a:lnSpc>
                <a:spcPct val="150000"/>
              </a:lnSpc>
              <a:buNone/>
            </a:pPr>
            <a:r>
              <a:rPr lang="zh-CN" altLang="en-US" sz="2400" b="1" dirty="0">
                <a:latin typeface="微软雅黑" panose="020B0503020204020204" pitchFamily="34" charset="-122"/>
              </a:rPr>
              <a:t>     化学诱导，温度诱导。</a:t>
            </a:r>
          </a:p>
          <a:p>
            <a:pPr marL="357505" indent="-357505" eaLnBrk="1" hangingPunct="1">
              <a:lnSpc>
                <a:spcPct val="150000"/>
              </a:lnSpc>
            </a:pPr>
            <a:r>
              <a:rPr lang="zh-CN" altLang="en-US" sz="2400" b="1" dirty="0">
                <a:latin typeface="微软雅黑" panose="020B0503020204020204" pitchFamily="34" charset="-122"/>
              </a:rPr>
              <a:t>提高蛋白质稳定性，防止降解。</a:t>
            </a:r>
          </a:p>
          <a:p>
            <a:pPr marL="357505" indent="-357505" eaLnBrk="1" hangingPunct="1">
              <a:lnSpc>
                <a:spcPct val="150000"/>
              </a:lnSpc>
              <a:buNone/>
            </a:pPr>
            <a:r>
              <a:rPr lang="zh-CN" altLang="en-US" sz="2400" b="1" dirty="0">
                <a:latin typeface="微软雅黑" panose="020B0503020204020204" pitchFamily="34" charset="-122"/>
              </a:rPr>
              <a:t>     表达融合蛋白，表达分泌蛋白（防止降解，减轻代谢负荷、 恢复天然构象）</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04800" y="30480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宋体" panose="02010600030101010101" pitchFamily="2" charset="-122"/>
                <a:ea typeface="微软雅黑" panose="020B0503020204020204" pitchFamily="34" charset="-122"/>
                <a:cs typeface="+mj-cs"/>
              </a:rPr>
              <a:t>思 考 题</a:t>
            </a:r>
            <a:br>
              <a:rPr kumimoji="0" lang="zh-CN" altLang="en-US" sz="4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宋体" panose="02010600030101010101" pitchFamily="2" charset="-122"/>
                <a:ea typeface="微软雅黑" panose="020B0503020204020204" pitchFamily="34" charset="-122"/>
                <a:cs typeface="+mj-cs"/>
              </a:rPr>
            </a:br>
            <a:endParaRPr kumimoji="0" lang="zh-CN" altLang="en-US" sz="4000" b="0" i="0" u="none" strike="noStrike" kern="0" cap="none" spc="0" normalizeH="0" baseline="0" noProof="0" dirty="0">
              <a:ln>
                <a:noFill/>
              </a:ln>
              <a:solidFill>
                <a:srgbClr val="FF0000"/>
              </a:solidFill>
              <a:effectLst/>
              <a:uLnTx/>
              <a:uFillTx/>
              <a:latin typeface="+mj-lt"/>
              <a:ea typeface="微软雅黑" panose="020B0503020204020204" pitchFamily="34" charset="-122"/>
              <a:cs typeface="+mj-cs"/>
            </a:endParaRPr>
          </a:p>
        </p:txBody>
      </p:sp>
      <p:sp>
        <p:nvSpPr>
          <p:cNvPr id="44035" name="内容占位符 5"/>
          <p:cNvSpPr>
            <a:spLocks noGrp="1"/>
          </p:cNvSpPr>
          <p:nvPr>
            <p:ph idx="1"/>
          </p:nvPr>
        </p:nvSpPr>
        <p:spPr>
          <a:xfrm>
            <a:off x="838200" y="2057400"/>
            <a:ext cx="7086600" cy="4525963"/>
          </a:xfrm>
          <a:ln/>
        </p:spPr>
        <p:txBody>
          <a:bodyPr vert="horz" wrap="square" lIns="91440" tIns="45720" rIns="91440" bIns="45720" anchor="t"/>
          <a:lstStyle/>
          <a:p>
            <a:pPr>
              <a:lnSpc>
                <a:spcPct val="150000"/>
              </a:lnSpc>
            </a:pPr>
            <a:r>
              <a:rPr lang="zh-CN" altLang="en-US" sz="3200" b="1" dirty="0">
                <a:latin typeface="宋体" panose="02010600030101010101" pitchFamily="2" charset="-122"/>
              </a:rPr>
              <a:t>如何通过调节</a:t>
            </a:r>
            <a:r>
              <a:rPr lang="en-US" altLang="zh-CN" sz="3200" b="1" dirty="0">
                <a:latin typeface="宋体" panose="02010600030101010101" pitchFamily="2" charset="-122"/>
              </a:rPr>
              <a:t>IPTG</a:t>
            </a:r>
            <a:r>
              <a:rPr lang="zh-CN" altLang="en-US" sz="3200" b="1" dirty="0">
                <a:latin typeface="宋体" panose="02010600030101010101" pitchFamily="2" charset="-122"/>
              </a:rPr>
              <a:t>的浓度和温度来控制蛋白表达速度，从而提高蛋白的可溶性？</a:t>
            </a:r>
          </a:p>
          <a:p>
            <a:pPr>
              <a:lnSpc>
                <a:spcPct val="150000"/>
              </a:lnSpc>
            </a:pPr>
            <a:endParaRPr lang="zh-CN" altLang="en-US" sz="32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武汉大学校徽"/>
          <p:cNvPicPr>
            <a:picLocks noChangeAspect="1"/>
          </p:cNvPicPr>
          <p:nvPr/>
        </p:nvPicPr>
        <p:blipFill>
          <a:blip r:embed="rId2">
            <a:lum bright="82001" contrast="-70000"/>
          </a:blip>
          <a:srcRect l="12000" t="12000" r="12000" b="12000"/>
          <a:stretch>
            <a:fillRect/>
          </a:stretch>
        </p:blipFill>
        <p:spPr>
          <a:xfrm>
            <a:off x="2273300" y="1143000"/>
            <a:ext cx="4559300" cy="4559300"/>
          </a:xfrm>
          <a:prstGeom prst="rect">
            <a:avLst/>
          </a:prstGeom>
          <a:noFill/>
          <a:ln w="9525">
            <a:noFill/>
          </a:ln>
        </p:spPr>
      </p:pic>
      <p:sp>
        <p:nvSpPr>
          <p:cNvPr id="45059" name="Rectangle 5"/>
          <p:cNvSpPr/>
          <p:nvPr/>
        </p:nvSpPr>
        <p:spPr>
          <a:xfrm>
            <a:off x="1701800" y="2616200"/>
            <a:ext cx="5715000" cy="1600200"/>
          </a:xfrm>
          <a:prstGeom prst="rect">
            <a:avLst/>
          </a:prstGeom>
          <a:noFill/>
          <a:ln w="9525">
            <a:noFill/>
          </a:ln>
        </p:spPr>
        <p:txBody>
          <a:bodyPr lIns="92075" tIns="46038" rIns="92075" bIns="46038" anchor="b"/>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spcBef>
                <a:spcPct val="0"/>
              </a:spcBef>
              <a:buFont typeface="Arial" panose="020B0604020202020204" pitchFamily="34" charset="0"/>
              <a:buNone/>
            </a:pPr>
            <a:endParaRPr lang="zh-CN" altLang="en-US" sz="4800" b="1" dirty="0">
              <a:solidFill>
                <a:schemeClr val="tx1"/>
              </a:solidFill>
              <a:latin typeface="华文新魏" pitchFamily="2" charset="-122"/>
              <a:ea typeface="华文新魏" pitchFamily="2" charset="-122"/>
            </a:endParaRPr>
          </a:p>
        </p:txBody>
      </p:sp>
      <p:sp>
        <p:nvSpPr>
          <p:cNvPr id="45060" name="标题 4"/>
          <p:cNvSpPr>
            <a:spLocks noGrp="1"/>
          </p:cNvSpPr>
          <p:nvPr>
            <p:ph type="title"/>
          </p:nvPr>
        </p:nvSpPr>
        <p:spPr>
          <a:xfrm>
            <a:off x="381000" y="304800"/>
            <a:ext cx="8229600" cy="1143000"/>
          </a:xfrm>
          <a:ln/>
        </p:spPr>
        <p:txBody>
          <a:bodyPr vert="horz" wrap="square" lIns="91440" tIns="45720" rIns="91440" bIns="45720" anchor="ctr"/>
          <a:lstStyle/>
          <a:p>
            <a:r>
              <a:rPr lang="zh-CN" altLang="en-US" b="1" dirty="0"/>
              <a:t>下 次 实 验</a:t>
            </a:r>
            <a:br>
              <a:rPr lang="zh-CN" altLang="en-US" b="1" dirty="0"/>
            </a:br>
            <a:endParaRPr lang="zh-CN" altLang="en-US" dirty="0"/>
          </a:p>
        </p:txBody>
      </p:sp>
      <p:sp>
        <p:nvSpPr>
          <p:cNvPr id="45061" name="内容占位符 5"/>
          <p:cNvSpPr>
            <a:spLocks noGrp="1"/>
          </p:cNvSpPr>
          <p:nvPr>
            <p:ph idx="1"/>
          </p:nvPr>
        </p:nvSpPr>
        <p:spPr>
          <a:xfrm>
            <a:off x="1219200" y="2590800"/>
            <a:ext cx="6781800" cy="1981200"/>
          </a:xfrm>
          <a:ln/>
        </p:spPr>
        <p:txBody>
          <a:bodyPr vert="horz" wrap="square" lIns="91440" tIns="45720" rIns="91440" bIns="45720" anchor="t"/>
          <a:lstStyle/>
          <a:p>
            <a:pPr>
              <a:buNone/>
            </a:pPr>
            <a:r>
              <a:rPr lang="zh-CN" altLang="en-US" sz="6000" b="1" dirty="0">
                <a:latin typeface="微软雅黑" panose="020B0503020204020204" pitchFamily="34" charset="-122"/>
              </a:rPr>
              <a:t>目的蛋白质的纯化</a:t>
            </a:r>
          </a:p>
          <a:p>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武汉大学校徽"/>
          <p:cNvPicPr>
            <a:picLocks noChangeAspect="1"/>
          </p:cNvPicPr>
          <p:nvPr/>
        </p:nvPicPr>
        <p:blipFill>
          <a:blip r:embed="rId2">
            <a:lum bright="82001" contrast="-70000"/>
          </a:blip>
          <a:srcRect l="12000" t="12000" r="12000" b="12000"/>
          <a:stretch>
            <a:fillRect/>
          </a:stretch>
        </p:blipFill>
        <p:spPr>
          <a:xfrm>
            <a:off x="2273300" y="1143000"/>
            <a:ext cx="4559300" cy="4559300"/>
          </a:xfrm>
          <a:prstGeom prst="rect">
            <a:avLst/>
          </a:prstGeom>
          <a:noFill/>
          <a:ln w="9525">
            <a:noFill/>
          </a:ln>
        </p:spPr>
      </p:pic>
      <p:sp>
        <p:nvSpPr>
          <p:cNvPr id="46083" name="Rectangle 4"/>
          <p:cNvSpPr/>
          <p:nvPr/>
        </p:nvSpPr>
        <p:spPr>
          <a:xfrm>
            <a:off x="1447800" y="1905000"/>
            <a:ext cx="6210300" cy="3276600"/>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342900" lvl="0" indent="-342900" eaLnBrk="1" hangingPunct="1">
              <a:buSzPct val="40000"/>
              <a:buFont typeface="Wingdings" panose="05000000000000000000" pitchFamily="2" charset="2"/>
              <a:buChar char="n"/>
            </a:pPr>
            <a:endParaRPr lang="en-US" altLang="zh-CN" sz="4400" b="1" dirty="0">
              <a:solidFill>
                <a:schemeClr val="tx1"/>
              </a:solidFill>
              <a:latin typeface="宋体" panose="02010600030101010101" pitchFamily="2" charset="-122"/>
              <a:ea typeface="宋体" panose="02010600030101010101" pitchFamily="2" charset="-122"/>
            </a:endParaRPr>
          </a:p>
        </p:txBody>
      </p:sp>
      <p:sp>
        <p:nvSpPr>
          <p:cNvPr id="46084" name="标题 4"/>
          <p:cNvSpPr>
            <a:spLocks noGrp="1"/>
          </p:cNvSpPr>
          <p:nvPr>
            <p:ph type="title"/>
          </p:nvPr>
        </p:nvSpPr>
        <p:spPr>
          <a:xfrm>
            <a:off x="533400" y="304800"/>
            <a:ext cx="8229600" cy="1143000"/>
          </a:xfrm>
          <a:ln/>
        </p:spPr>
        <p:txBody>
          <a:bodyPr vert="horz" wrap="square" lIns="91440" tIns="45720" rIns="91440" bIns="45720" anchor="ctr"/>
          <a:lstStyle/>
          <a:p>
            <a:r>
              <a:rPr lang="zh-CN" altLang="en-US" sz="4400" b="1" dirty="0">
                <a:latin typeface="宋体" panose="02010600030101010101" pitchFamily="2" charset="-122"/>
              </a:rPr>
              <a:t>考 试 安 排</a:t>
            </a:r>
            <a:r>
              <a:rPr lang="zh-CN" altLang="en-US" b="1" dirty="0">
                <a:latin typeface="宋体" panose="02010600030101010101" pitchFamily="2" charset="-122"/>
              </a:rPr>
              <a:t/>
            </a:r>
            <a:br>
              <a:rPr lang="zh-CN" altLang="en-US" b="1" dirty="0">
                <a:latin typeface="宋体" panose="02010600030101010101" pitchFamily="2" charset="-122"/>
              </a:rPr>
            </a:br>
            <a:endParaRPr lang="zh-CN" altLang="en-US" dirty="0"/>
          </a:p>
        </p:txBody>
      </p:sp>
      <p:sp>
        <p:nvSpPr>
          <p:cNvPr id="46085" name="内容占位符 5"/>
          <p:cNvSpPr>
            <a:spLocks noGrp="1"/>
          </p:cNvSpPr>
          <p:nvPr>
            <p:ph idx="1"/>
          </p:nvPr>
        </p:nvSpPr>
        <p:spPr>
          <a:xfrm>
            <a:off x="914400" y="1524000"/>
            <a:ext cx="8229600" cy="4525963"/>
          </a:xfrm>
          <a:ln/>
        </p:spPr>
        <p:txBody>
          <a:bodyPr vert="horz" wrap="square" lIns="91440" tIns="45720" rIns="91440" bIns="45720" anchor="t"/>
          <a:lstStyle/>
          <a:p>
            <a:pPr>
              <a:lnSpc>
                <a:spcPct val="150000"/>
              </a:lnSpc>
              <a:buSzPct val="40000"/>
              <a:buFont typeface="Wingdings" panose="05000000000000000000" pitchFamily="2" charset="2"/>
              <a:buChar char="n"/>
            </a:pPr>
            <a:r>
              <a:rPr lang="zh-CN" altLang="en-US" sz="3600" b="1" dirty="0">
                <a:latin typeface="宋体" panose="02010600030101010101" pitchFamily="2" charset="-122"/>
              </a:rPr>
              <a:t>科  学  素  质：</a:t>
            </a:r>
            <a:r>
              <a:rPr lang="en-US" altLang="zh-CN" sz="3600" b="1" dirty="0">
                <a:latin typeface="宋体" panose="02010600030101010101" pitchFamily="2" charset="-122"/>
              </a:rPr>
              <a:t>10%</a:t>
            </a:r>
          </a:p>
          <a:p>
            <a:pPr>
              <a:lnSpc>
                <a:spcPct val="150000"/>
              </a:lnSpc>
              <a:buSzPct val="40000"/>
              <a:buFont typeface="Wingdings" panose="05000000000000000000" pitchFamily="2" charset="2"/>
              <a:buChar char="n"/>
            </a:pPr>
            <a:r>
              <a:rPr lang="zh-CN" altLang="en-US" sz="3600" b="1" dirty="0">
                <a:latin typeface="宋体" panose="02010600030101010101" pitchFamily="2" charset="-122"/>
              </a:rPr>
              <a:t>实  验  操  作：</a:t>
            </a:r>
            <a:r>
              <a:rPr lang="en-US" altLang="zh-CN" sz="3600" b="1" dirty="0">
                <a:latin typeface="宋体" panose="02010600030101010101" pitchFamily="2" charset="-122"/>
              </a:rPr>
              <a:t>30%</a:t>
            </a:r>
          </a:p>
          <a:p>
            <a:pPr>
              <a:lnSpc>
                <a:spcPct val="150000"/>
              </a:lnSpc>
              <a:buSzPct val="40000"/>
              <a:buFont typeface="Wingdings" panose="05000000000000000000" pitchFamily="2" charset="2"/>
              <a:buChar char="n"/>
            </a:pPr>
            <a:r>
              <a:rPr lang="zh-CN" altLang="en-US" sz="3600" b="1" dirty="0">
                <a:latin typeface="宋体" panose="02010600030101010101" pitchFamily="2" charset="-122"/>
              </a:rPr>
              <a:t>实验结果与报告：</a:t>
            </a:r>
            <a:r>
              <a:rPr lang="en-US" altLang="zh-CN" sz="3600" b="1" dirty="0">
                <a:latin typeface="宋体" panose="02010600030101010101" pitchFamily="2" charset="-122"/>
              </a:rPr>
              <a:t>30%</a:t>
            </a:r>
          </a:p>
          <a:p>
            <a:pPr>
              <a:lnSpc>
                <a:spcPct val="150000"/>
              </a:lnSpc>
              <a:buSzPct val="40000"/>
              <a:buFont typeface="Wingdings" panose="05000000000000000000" pitchFamily="2" charset="2"/>
              <a:buChar char="n"/>
            </a:pPr>
            <a:r>
              <a:rPr lang="zh-CN" altLang="en-US" sz="3600" b="1" dirty="0">
                <a:latin typeface="宋体" panose="02010600030101010101" pitchFamily="2" charset="-122"/>
              </a:rPr>
              <a:t>实验原理与理论：</a:t>
            </a:r>
            <a:r>
              <a:rPr lang="en-US" altLang="zh-CN" sz="3600" b="1" dirty="0">
                <a:latin typeface="宋体" panose="02010600030101010101" pitchFamily="2" charset="-122"/>
              </a:rPr>
              <a:t>30%</a:t>
            </a:r>
          </a:p>
          <a:p>
            <a:pPr>
              <a:buChar char="•"/>
            </a:pPr>
            <a:endParaRPr lang="zh-CN" altLang="en-US" sz="36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368300" y="762000"/>
            <a:ext cx="8229600" cy="1143000"/>
          </a:xfrm>
          <a:prstGeom prst="rect">
            <a:avLst/>
          </a:prstGeom>
          <a:noFill/>
          <a:ln w="9525">
            <a:no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44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宋体" panose="02010600030101010101" pitchFamily="2" charset="-122"/>
              <a:ea typeface="宋体" panose="02010600030101010101" pitchFamily="2" charset="-122"/>
              <a:cs typeface="+mn-cs"/>
            </a:endParaRPr>
          </a:p>
        </p:txBody>
      </p:sp>
      <p:sp>
        <p:nvSpPr>
          <p:cNvPr id="47107" name="Rectangle 3"/>
          <p:cNvSpPr/>
          <p:nvPr/>
        </p:nvSpPr>
        <p:spPr>
          <a:xfrm>
            <a:off x="1282700" y="2468563"/>
            <a:ext cx="2984500" cy="2484437"/>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342900" lvl="0" indent="-342900" eaLnBrk="1" hangingPunct="1">
              <a:buFont typeface="Arial" panose="020B0604020202020204" pitchFamily="34" charset="0"/>
              <a:buChar char="•"/>
            </a:pPr>
            <a:endParaRPr lang="zh-CN" altLang="en-US" sz="3200" b="1" dirty="0">
              <a:solidFill>
                <a:schemeClr val="tx1"/>
              </a:solidFill>
              <a:ea typeface="宋体" panose="02010600030101010101" pitchFamily="2" charset="-122"/>
            </a:endParaRPr>
          </a:p>
        </p:txBody>
      </p:sp>
      <p:sp>
        <p:nvSpPr>
          <p:cNvPr id="47108" name="Rectangle 4"/>
          <p:cNvSpPr/>
          <p:nvPr/>
        </p:nvSpPr>
        <p:spPr>
          <a:xfrm>
            <a:off x="4724400" y="2468563"/>
            <a:ext cx="3822700" cy="2408237"/>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342900" lvl="0" indent="-342900" eaLnBrk="1" hangingPunct="1">
              <a:buFont typeface="Arial" panose="020B0604020202020204" pitchFamily="34" charset="0"/>
              <a:buChar char="•"/>
            </a:pPr>
            <a:endParaRPr lang="zh-CN" altLang="en-US" sz="3200" b="1" dirty="0">
              <a:solidFill>
                <a:schemeClr val="tx1"/>
              </a:solidFill>
              <a:ea typeface="宋体" panose="02010600030101010101" pitchFamily="2" charset="-122"/>
            </a:endParaRPr>
          </a:p>
        </p:txBody>
      </p:sp>
      <p:sp>
        <p:nvSpPr>
          <p:cNvPr id="6" name="标题 5"/>
          <p:cNvSpPr>
            <a:spLocks noGrp="1"/>
          </p:cNvSpPr>
          <p:nvPr>
            <p:ph type="title"/>
          </p:nvPr>
        </p:nvSpPr>
        <p:spPr>
          <a:xfrm>
            <a:off x="304800" y="30480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宋体" panose="02010600030101010101" pitchFamily="2" charset="-122"/>
                <a:ea typeface="微软雅黑" panose="020B0503020204020204" pitchFamily="34" charset="-122"/>
                <a:cs typeface="+mj-cs"/>
              </a:rPr>
              <a:t>科 学 素 质</a:t>
            </a:r>
            <a:br>
              <a:rPr kumimoji="0" lang="zh-CN" altLang="en-US" sz="4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宋体" panose="02010600030101010101" pitchFamily="2" charset="-122"/>
                <a:ea typeface="微软雅黑" panose="020B0503020204020204" pitchFamily="34" charset="-122"/>
                <a:cs typeface="+mj-cs"/>
              </a:rPr>
            </a:br>
            <a:endParaRPr kumimoji="0" lang="zh-CN" altLang="en-US" sz="4000" b="0" i="0" u="none" strike="noStrike" kern="0" cap="none" spc="0" normalizeH="0" baseline="0" noProof="0" dirty="0">
              <a:ln>
                <a:noFill/>
              </a:ln>
              <a:solidFill>
                <a:srgbClr val="FF0000"/>
              </a:solidFill>
              <a:effectLst/>
              <a:uLnTx/>
              <a:uFillTx/>
              <a:latin typeface="+mj-lt"/>
              <a:ea typeface="微软雅黑" panose="020B0503020204020204" pitchFamily="34" charset="-122"/>
              <a:cs typeface="+mj-cs"/>
            </a:endParaRPr>
          </a:p>
        </p:txBody>
      </p:sp>
      <p:sp>
        <p:nvSpPr>
          <p:cNvPr id="47110" name="内容占位符 7"/>
          <p:cNvSpPr>
            <a:spLocks noGrp="1"/>
          </p:cNvSpPr>
          <p:nvPr>
            <p:ph sz="half" idx="1"/>
          </p:nvPr>
        </p:nvSpPr>
        <p:spPr>
          <a:xfrm>
            <a:off x="609600" y="1828800"/>
            <a:ext cx="4038600" cy="4525963"/>
          </a:xfrm>
          <a:ln/>
        </p:spPr>
        <p:txBody>
          <a:bodyPr vert="horz" wrap="square" lIns="91440" tIns="45720" rIns="91440" bIns="45720" anchor="t"/>
          <a:lstStyle/>
          <a:p>
            <a:pPr>
              <a:lnSpc>
                <a:spcPct val="150000"/>
              </a:lnSpc>
              <a:buClrTx/>
              <a:buSzTx/>
              <a:buFontTx/>
            </a:pPr>
            <a:r>
              <a:rPr lang="zh-CN" altLang="en-US" b="1" dirty="0">
                <a:latin typeface="+mn-lt"/>
                <a:ea typeface="微软雅黑" panose="020B0503020204020204" pitchFamily="34" charset="-122"/>
                <a:cs typeface="+mn-cs"/>
              </a:rPr>
              <a:t>课堂提问</a:t>
            </a:r>
          </a:p>
          <a:p>
            <a:pPr>
              <a:lnSpc>
                <a:spcPct val="150000"/>
              </a:lnSpc>
              <a:buClrTx/>
              <a:buSzTx/>
              <a:buFontTx/>
            </a:pPr>
            <a:r>
              <a:rPr lang="zh-CN" altLang="en-US" b="1" dirty="0">
                <a:latin typeface="+mn-lt"/>
                <a:ea typeface="微软雅黑" panose="020B0503020204020204" pitchFamily="34" charset="-122"/>
                <a:cs typeface="+mn-cs"/>
              </a:rPr>
              <a:t>原始实验记录</a:t>
            </a:r>
          </a:p>
          <a:p>
            <a:pPr>
              <a:lnSpc>
                <a:spcPct val="150000"/>
              </a:lnSpc>
              <a:buClrTx/>
              <a:buSzTx/>
              <a:buFontTx/>
            </a:pPr>
            <a:r>
              <a:rPr lang="zh-CN" altLang="en-US" b="1" dirty="0">
                <a:latin typeface="+mn-lt"/>
                <a:ea typeface="微软雅黑" panose="020B0503020204020204" pitchFamily="34" charset="-122"/>
                <a:cs typeface="+mn-cs"/>
              </a:rPr>
              <a:t>团队合作</a:t>
            </a:r>
          </a:p>
          <a:p>
            <a:pPr>
              <a:lnSpc>
                <a:spcPct val="150000"/>
              </a:lnSpc>
              <a:buClrTx/>
              <a:buSzTx/>
              <a:buFontTx/>
            </a:pPr>
            <a:r>
              <a:rPr lang="zh-CN" altLang="en-US" b="1" dirty="0">
                <a:latin typeface="+mn-lt"/>
                <a:ea typeface="微软雅黑" panose="020B0503020204020204" pitchFamily="34" charset="-122"/>
                <a:cs typeface="+mn-cs"/>
              </a:rPr>
              <a:t>课堂纪律</a:t>
            </a:r>
          </a:p>
          <a:p>
            <a:pPr>
              <a:buClrTx/>
              <a:buSzTx/>
              <a:buFontTx/>
            </a:pPr>
            <a:endParaRPr lang="zh-CN" altLang="en-US" dirty="0">
              <a:latin typeface="+mn-lt"/>
              <a:ea typeface="微软雅黑" panose="020B0503020204020204" pitchFamily="34" charset="-122"/>
              <a:cs typeface="+mn-cs"/>
            </a:endParaRPr>
          </a:p>
        </p:txBody>
      </p:sp>
      <p:sp>
        <p:nvSpPr>
          <p:cNvPr id="47111" name="内容占位符 8"/>
          <p:cNvSpPr>
            <a:spLocks noGrp="1"/>
          </p:cNvSpPr>
          <p:nvPr>
            <p:ph sz="half" idx="2"/>
          </p:nvPr>
        </p:nvSpPr>
        <p:spPr>
          <a:xfrm>
            <a:off x="4572000" y="1676400"/>
            <a:ext cx="4038600" cy="4525963"/>
          </a:xfrm>
          <a:ln/>
        </p:spPr>
        <p:txBody>
          <a:bodyPr vert="horz" wrap="square" lIns="91440" tIns="45720" rIns="91440" bIns="45720" anchor="t"/>
          <a:lstStyle/>
          <a:p>
            <a:pPr>
              <a:lnSpc>
                <a:spcPct val="150000"/>
              </a:lnSpc>
              <a:buClrTx/>
              <a:buSzTx/>
              <a:buFontTx/>
            </a:pPr>
            <a:r>
              <a:rPr lang="zh-CN" altLang="en-US" b="1" dirty="0">
                <a:latin typeface="+mn-lt"/>
                <a:ea typeface="微软雅黑" panose="020B0503020204020204" pitchFamily="34" charset="-122"/>
                <a:cs typeface="+mn-cs"/>
              </a:rPr>
              <a:t>仪器、用具的使用</a:t>
            </a:r>
          </a:p>
          <a:p>
            <a:pPr>
              <a:lnSpc>
                <a:spcPct val="150000"/>
              </a:lnSpc>
              <a:buClrTx/>
              <a:buSzTx/>
              <a:buFontTx/>
            </a:pPr>
            <a:r>
              <a:rPr lang="zh-CN" altLang="en-US" b="1" dirty="0">
                <a:latin typeface="+mn-lt"/>
                <a:ea typeface="微软雅黑" panose="020B0503020204020204" pitchFamily="34" charset="-122"/>
                <a:cs typeface="+mn-cs"/>
              </a:rPr>
              <a:t>台面整洁</a:t>
            </a:r>
          </a:p>
          <a:p>
            <a:pPr>
              <a:lnSpc>
                <a:spcPct val="150000"/>
              </a:lnSpc>
              <a:buClrTx/>
              <a:buSzTx/>
              <a:buFontTx/>
            </a:pPr>
            <a:r>
              <a:rPr lang="zh-CN" altLang="en-US" b="1" dirty="0">
                <a:latin typeface="+mn-lt"/>
                <a:ea typeface="微软雅黑" panose="020B0503020204020204" pitchFamily="34" charset="-122"/>
                <a:cs typeface="+mn-cs"/>
              </a:rPr>
              <a:t>考勤</a:t>
            </a:r>
          </a:p>
          <a:p>
            <a:pPr>
              <a:lnSpc>
                <a:spcPct val="150000"/>
              </a:lnSpc>
              <a:buClrTx/>
              <a:buSzTx/>
              <a:buFontTx/>
            </a:pPr>
            <a:r>
              <a:rPr lang="zh-CN" altLang="en-US" b="1" dirty="0">
                <a:latin typeface="+mn-lt"/>
                <a:ea typeface="微软雅黑" panose="020B0503020204020204" pitchFamily="34" charset="-122"/>
                <a:cs typeface="+mn-cs"/>
              </a:rPr>
              <a:t>卫生值日</a:t>
            </a:r>
          </a:p>
          <a:p>
            <a:pPr>
              <a:lnSpc>
                <a:spcPct val="150000"/>
              </a:lnSpc>
              <a:buClrTx/>
              <a:buSzTx/>
              <a:buFontTx/>
            </a:pPr>
            <a:endParaRPr lang="zh-CN" altLang="en-US" dirty="0">
              <a:latin typeface="+mn-lt"/>
              <a:ea typeface="微软雅黑" panose="020B0503020204020204" pitchFamily="34" charset="-122"/>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381000" y="30480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宋体" panose="02010600030101010101" pitchFamily="2" charset="-122"/>
                <a:ea typeface="微软雅黑" panose="020B0503020204020204" pitchFamily="34" charset="-122"/>
                <a:cs typeface="+mj-cs"/>
              </a:rPr>
              <a:t>实 验 操 作</a:t>
            </a:r>
            <a:br>
              <a:rPr kumimoji="0" lang="zh-CN" altLang="en-US" sz="4000" b="1" i="0" u="none" strike="noStrike" kern="0" cap="none" spc="0" normalizeH="0" baseline="0" noProof="0" dirty="0" smtClean="0">
                <a:ln>
                  <a:noFill/>
                </a:ln>
                <a:solidFill>
                  <a:srgbClr val="FF0000"/>
                </a:solidFill>
                <a:effectLst>
                  <a:outerShdw blurRad="38100" dist="38100" dir="2700000" algn="tl">
                    <a:srgbClr val="C0C0C0"/>
                  </a:outerShdw>
                </a:effectLst>
                <a:uLnTx/>
                <a:uFillTx/>
                <a:latin typeface="宋体" panose="02010600030101010101" pitchFamily="2" charset="-122"/>
                <a:ea typeface="微软雅黑" panose="020B0503020204020204" pitchFamily="34" charset="-122"/>
                <a:cs typeface="+mj-cs"/>
              </a:rPr>
            </a:br>
            <a:endParaRPr kumimoji="0" lang="zh-CN" altLang="en-US" sz="4000" b="0" i="0" u="none" strike="noStrike" kern="0" cap="none" spc="0" normalizeH="0" baseline="0" noProof="0" dirty="0">
              <a:ln>
                <a:noFill/>
              </a:ln>
              <a:solidFill>
                <a:srgbClr val="FF0000"/>
              </a:solidFill>
              <a:effectLst/>
              <a:uLnTx/>
              <a:uFillTx/>
              <a:latin typeface="+mj-lt"/>
              <a:ea typeface="微软雅黑" panose="020B0503020204020204" pitchFamily="34" charset="-122"/>
              <a:cs typeface="+mj-cs"/>
            </a:endParaRPr>
          </a:p>
        </p:txBody>
      </p:sp>
      <p:sp>
        <p:nvSpPr>
          <p:cNvPr id="6" name="内容占位符 5"/>
          <p:cNvSpPr>
            <a:spLocks noGrp="1"/>
          </p:cNvSpPr>
          <p:nvPr>
            <p:ph idx="1"/>
          </p:nvPr>
        </p:nvSpPr>
        <p:spPr>
          <a:xfrm>
            <a:off x="609600" y="1676400"/>
            <a:ext cx="7620000" cy="4525963"/>
          </a:xfrm>
        </p:spPr>
        <p:txBody>
          <a:bodyPr vert="horz" wrap="square" lIns="91440" tIns="45720" rIns="91440" bIns="45720" numCol="1" anchor="t" anchorCtr="0" compatLnSpc="1"/>
          <a:lstStyle/>
          <a:p>
            <a:pPr marL="716280" marR="0" lvl="0" indent="-716280" algn="l" defTabSz="914400" rtl="0" eaLnBrk="0" fontAlgn="base" latinLnBrk="0" hangingPunct="0">
              <a:lnSpc>
                <a:spcPct val="100000"/>
              </a:lnSpc>
              <a:spcBef>
                <a:spcPct val="50000"/>
              </a:spcBef>
              <a:spcAft>
                <a:spcPct val="0"/>
              </a:spcAft>
              <a:buClrTx/>
              <a:buSzTx/>
              <a:buFontTx/>
              <a:buNone/>
              <a:defRPr/>
            </a:pP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1</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、根据老师的平时观察，</a:t>
            </a: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2</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、通过一学期的强调与要求，以最后两次实验</a:t>
            </a:r>
            <a:endPar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endParaRPr>
          </a:p>
          <a:p>
            <a:pPr marL="0" marR="0" lvl="0" indent="0" algn="l" defTabSz="914400" rtl="0" eaLnBrk="0" fontAlgn="base" latinLnBrk="0" hangingPunct="0">
              <a:lnSpc>
                <a:spcPct val="100000"/>
              </a:lnSpc>
              <a:spcBef>
                <a:spcPct val="50000"/>
              </a:spcBef>
              <a:spcAft>
                <a:spcPct val="0"/>
              </a:spcAft>
              <a:buClrTx/>
              <a:buSzTx/>
              <a:buFontTx/>
              <a:buNone/>
              <a:defRPr/>
            </a:pP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   </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的操作为主要评分依据。</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0" i="0" u="none" strike="noStrike" kern="0" cap="none" spc="0" normalizeH="0" baseline="0" noProof="0" dirty="0">
              <a:ln>
                <a:noFill/>
              </a:ln>
              <a:solidFill>
                <a:srgbClr val="002060"/>
              </a:solidFill>
              <a:effectLst/>
              <a:uLnTx/>
              <a:uFillTx/>
              <a:latin typeface="+mn-lt"/>
              <a:ea typeface="微软雅黑" panose="020B0503020204020204" pitchFamily="34"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4"/>
          <p:cNvSpPr>
            <a:spLocks noGrp="1"/>
          </p:cNvSpPr>
          <p:nvPr>
            <p:ph type="title"/>
          </p:nvPr>
        </p:nvSpPr>
        <p:spPr>
          <a:xfrm>
            <a:off x="457200" y="381000"/>
            <a:ext cx="8229600" cy="1143000"/>
          </a:xfrm>
          <a:ln/>
        </p:spPr>
        <p:txBody>
          <a:bodyPr vert="horz" wrap="square" lIns="91440" tIns="45720" rIns="91440" bIns="45720" anchor="ctr"/>
          <a:lstStyle/>
          <a:p>
            <a:r>
              <a:rPr lang="zh-CN" altLang="en-US" b="1" dirty="0"/>
              <a:t>实验结果与报告</a:t>
            </a:r>
            <a:br>
              <a:rPr lang="zh-CN" altLang="en-US" b="1" dirty="0"/>
            </a:br>
            <a:endParaRPr lang="zh-CN" altLang="en-US" dirty="0"/>
          </a:p>
        </p:txBody>
      </p:sp>
      <p:sp>
        <p:nvSpPr>
          <p:cNvPr id="49155" name="内容占位符 5"/>
          <p:cNvSpPr>
            <a:spLocks noGrp="1"/>
          </p:cNvSpPr>
          <p:nvPr>
            <p:ph idx="1"/>
          </p:nvPr>
        </p:nvSpPr>
        <p:spPr>
          <a:xfrm>
            <a:off x="838200" y="1600200"/>
            <a:ext cx="7315200" cy="4525963"/>
          </a:xfrm>
          <a:ln/>
        </p:spPr>
        <p:txBody>
          <a:bodyPr vert="horz" wrap="square" lIns="91440" tIns="45720" rIns="91440" bIns="45720" anchor="t"/>
          <a:lstStyle/>
          <a:p>
            <a:pPr>
              <a:lnSpc>
                <a:spcPct val="150000"/>
              </a:lnSpc>
            </a:pPr>
            <a:r>
              <a:rPr lang="zh-CN" altLang="en-US" sz="3200" b="1" dirty="0"/>
              <a:t>根据个人所有实验的结果与实验报告的评分，取平均分。</a:t>
            </a:r>
          </a:p>
          <a:p>
            <a:endParaRPr lang="zh-CN" altLang="en-US" sz="3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4"/>
          <p:cNvSpPr>
            <a:spLocks noGrp="1"/>
          </p:cNvSpPr>
          <p:nvPr>
            <p:ph type="title"/>
          </p:nvPr>
        </p:nvSpPr>
        <p:spPr>
          <a:xfrm>
            <a:off x="990600" y="533400"/>
            <a:ext cx="7315200" cy="762000"/>
          </a:xfrm>
          <a:ln/>
        </p:spPr>
        <p:txBody>
          <a:bodyPr vert="horz" wrap="square" lIns="91440" tIns="45720" rIns="91440" bIns="45720" anchor="ctr"/>
          <a:lstStyle/>
          <a:p>
            <a:r>
              <a:rPr lang="zh-CN" altLang="en-US" b="1" dirty="0"/>
              <a:t>实验原理与理论</a:t>
            </a:r>
            <a:br>
              <a:rPr lang="zh-CN" altLang="en-US" b="1" dirty="0"/>
            </a:br>
            <a:endParaRPr lang="zh-CN" altLang="en-US" dirty="0"/>
          </a:p>
        </p:txBody>
      </p:sp>
      <p:sp>
        <p:nvSpPr>
          <p:cNvPr id="6" name="内容占位符 5"/>
          <p:cNvSpPr>
            <a:spLocks noGrp="1"/>
          </p:cNvSpPr>
          <p:nvPr>
            <p:ph idx="1"/>
          </p:nvPr>
        </p:nvSpPr>
        <p:spPr>
          <a:xfrm>
            <a:off x="457200" y="1219200"/>
            <a:ext cx="8229600" cy="4525963"/>
          </a:xfrm>
        </p:spPr>
        <p:txBody>
          <a:bodyPr vert="horz" wrap="square" lIns="91440" tIns="45720" rIns="91440" bIns="45720" numCol="1" anchor="t" anchorCtr="0" compatLnSpc="1"/>
          <a:lstStyle/>
          <a:p>
            <a:pPr marL="265430" marR="0" lvl="0" indent="-265430" algn="l" defTabSz="914400" rtl="0" eaLnBrk="0" fontAlgn="base" latinLnBrk="0" hangingPunct="0">
              <a:lnSpc>
                <a:spcPct val="150000"/>
              </a:lnSpc>
              <a:spcBef>
                <a:spcPct val="50000"/>
              </a:spcBef>
              <a:spcAft>
                <a:spcPct val="0"/>
              </a:spcAft>
              <a:buClrTx/>
              <a:buSzTx/>
              <a:buFontTx/>
              <a:buNone/>
              <a:defRPr/>
            </a:pP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考试时间：待定</a:t>
            </a:r>
          </a:p>
          <a:p>
            <a:pPr marL="265430" marR="0" lvl="0" indent="-265430" algn="l" defTabSz="914400" rtl="0" eaLnBrk="0" fontAlgn="base" latinLnBrk="0" hangingPunct="0">
              <a:lnSpc>
                <a:spcPct val="150000"/>
              </a:lnSpc>
              <a:spcBef>
                <a:spcPct val="50000"/>
              </a:spcBef>
              <a:spcAft>
                <a:spcPct val="0"/>
              </a:spcAft>
              <a:buClrTx/>
              <a:buSzTx/>
              <a:buFontTx/>
              <a:buNone/>
              <a:defRPr/>
            </a:pP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考试地点：本教室</a:t>
            </a:r>
          </a:p>
          <a:p>
            <a:pPr marL="265430" marR="0" lvl="0" indent="-265430" algn="l" defTabSz="914400" rtl="0" eaLnBrk="0" fontAlgn="base" latinLnBrk="0" hangingPunct="0">
              <a:lnSpc>
                <a:spcPct val="150000"/>
              </a:lnSpc>
              <a:spcBef>
                <a:spcPct val="50000"/>
              </a:spcBef>
              <a:spcAft>
                <a:spcPct val="0"/>
              </a:spcAft>
              <a:buClrTx/>
              <a:buSzTx/>
              <a:buFontTx/>
              <a:buNone/>
              <a:defRPr/>
            </a:pP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考试形式：每个同学按学号单独考试，抽签题目（</a:t>
            </a:r>
            <a:r>
              <a:rPr kumimoji="0" lang="en-US" altLang="zh-CN"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1+2</a:t>
            </a: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），口述回答问题，由老师和助教评分。</a:t>
            </a:r>
          </a:p>
          <a:p>
            <a:pPr marL="265430" marR="0" lvl="0" indent="-265430" algn="l" defTabSz="914400" rtl="0" eaLnBrk="0" fontAlgn="base" latinLnBrk="0" hangingPunct="0">
              <a:lnSpc>
                <a:spcPct val="150000"/>
              </a:lnSpc>
              <a:spcBef>
                <a:spcPct val="50000"/>
              </a:spcBef>
              <a:spcAft>
                <a:spcPct val="0"/>
              </a:spcAft>
              <a:buClrTx/>
              <a:buSzTx/>
              <a:buFontTx/>
              <a:buNone/>
              <a:defRPr/>
            </a:pP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考试内容：</a:t>
            </a:r>
          </a:p>
          <a:p>
            <a:pPr marL="265430" marR="0" lvl="0" indent="-265430" algn="l" defTabSz="914400" rtl="0" eaLnBrk="0" fontAlgn="base" latinLnBrk="0" hangingPunct="0">
              <a:lnSpc>
                <a:spcPct val="150000"/>
              </a:lnSpc>
              <a:spcBef>
                <a:spcPct val="50000"/>
              </a:spcBef>
              <a:spcAft>
                <a:spcPct val="0"/>
              </a:spcAft>
              <a:buClrTx/>
              <a:buSzTx/>
              <a:buFontTx/>
              <a:buNone/>
              <a:defRPr/>
            </a:pP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  </a:t>
            </a:r>
            <a:r>
              <a:rPr kumimoji="0" lang="en-US" altLang="zh-CN"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1</a:t>
            </a: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、实验原理步骤：分子克隆总流程</a:t>
            </a:r>
            <a:r>
              <a:rPr kumimoji="0" lang="en-US" altLang="zh-CN"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+10</a:t>
            </a: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次实验原理步骤（共</a:t>
            </a:r>
            <a:r>
              <a:rPr kumimoji="0" lang="en-US" altLang="zh-CN"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11</a:t>
            </a: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个题，抽其中</a:t>
            </a:r>
            <a:r>
              <a:rPr kumimoji="0" lang="en-US" altLang="zh-CN"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1</a:t>
            </a: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题详细回答）</a:t>
            </a:r>
          </a:p>
          <a:p>
            <a:pPr marL="265430" marR="0" lvl="0" indent="-265430" algn="l" defTabSz="914400" rtl="0" eaLnBrk="0" fontAlgn="base" latinLnBrk="0" hangingPunct="0">
              <a:lnSpc>
                <a:spcPct val="150000"/>
              </a:lnSpc>
              <a:spcBef>
                <a:spcPct val="50000"/>
              </a:spcBef>
              <a:spcAft>
                <a:spcPct val="0"/>
              </a:spcAft>
              <a:buClrTx/>
              <a:buSzTx/>
              <a:buFontTx/>
              <a:buNone/>
              <a:defRPr/>
            </a:pP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  </a:t>
            </a:r>
            <a:r>
              <a:rPr kumimoji="0" lang="en-US" altLang="zh-CN"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2</a:t>
            </a: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、实验理论、知识、技巧：实验中的各种小窍门，注意事项，理论知识，操作要点等。（抽其中</a:t>
            </a:r>
            <a:r>
              <a:rPr kumimoji="0" lang="en-US" altLang="zh-CN"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2</a:t>
            </a:r>
            <a:r>
              <a:rPr kumimoji="0" lang="zh-CN" altLang="en-US" sz="20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题简要回答）</a:t>
            </a: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zh-CN" altLang="en-US" sz="2800" b="0" i="0" u="none" strike="noStrike" kern="0" cap="none" spc="0" normalizeH="0" baseline="0" noProof="0" dirty="0">
              <a:ln>
                <a:noFill/>
              </a:ln>
              <a:solidFill>
                <a:srgbClr val="002060"/>
              </a:solidFill>
              <a:effectLst/>
              <a:uLnTx/>
              <a:uFillTx/>
              <a:latin typeface="+mn-lt"/>
              <a:ea typeface="微软雅黑" panose="020B0503020204020204" pitchFamily="34"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p:nvPr/>
        </p:nvSpPr>
        <p:spPr>
          <a:xfrm>
            <a:off x="698500" y="914400"/>
            <a:ext cx="7708900" cy="4038600"/>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342900" lvl="0" indent="-342900" eaLnBrk="1" hangingPunct="1">
              <a:lnSpc>
                <a:spcPct val="90000"/>
              </a:lnSpc>
              <a:buFont typeface="Arial" panose="020B0604020202020204" pitchFamily="34" charset="0"/>
              <a:buNone/>
            </a:pPr>
            <a:endParaRPr lang="zh-CN" altLang="en-US" b="1" dirty="0">
              <a:solidFill>
                <a:schemeClr val="tx1"/>
              </a:solidFill>
              <a:latin typeface="宋体" panose="02010600030101010101" pitchFamily="2" charset="-122"/>
              <a:ea typeface="宋体" panose="02010600030101010101" pitchFamily="2" charset="-122"/>
            </a:endParaRPr>
          </a:p>
        </p:txBody>
      </p:sp>
      <p:sp>
        <p:nvSpPr>
          <p:cNvPr id="51203" name="标题 3"/>
          <p:cNvSpPr>
            <a:spLocks noGrp="1"/>
          </p:cNvSpPr>
          <p:nvPr>
            <p:ph type="title"/>
          </p:nvPr>
        </p:nvSpPr>
        <p:spPr>
          <a:ln/>
        </p:spPr>
        <p:txBody>
          <a:bodyPr vert="horz" wrap="square" lIns="91440" tIns="45720" rIns="91440" bIns="45720" anchor="ctr"/>
          <a:lstStyle/>
          <a:p>
            <a:endParaRPr lang="zh-CN" altLang="en-US" dirty="0"/>
          </a:p>
        </p:txBody>
      </p:sp>
      <p:sp>
        <p:nvSpPr>
          <p:cNvPr id="51204" name="内容占位符 4"/>
          <p:cNvSpPr>
            <a:spLocks noGrp="1"/>
          </p:cNvSpPr>
          <p:nvPr>
            <p:ph idx="1"/>
          </p:nvPr>
        </p:nvSpPr>
        <p:spPr>
          <a:ln/>
        </p:spPr>
        <p:txBody>
          <a:bodyPr vert="horz" wrap="square" lIns="91440" tIns="45720" rIns="91440" bIns="45720" anchor="t"/>
          <a:lstStyle/>
          <a:p>
            <a:pPr>
              <a:lnSpc>
                <a:spcPct val="150000"/>
              </a:lnSpc>
            </a:pPr>
            <a:r>
              <a:rPr lang="zh-CN" altLang="en-US" sz="2400" b="1" dirty="0">
                <a:latin typeface="宋体" panose="02010600030101010101" pitchFamily="2" charset="-122"/>
              </a:rPr>
              <a:t>在</a:t>
            </a:r>
            <a:r>
              <a:rPr lang="en-US" altLang="zh-CN" sz="2400" b="1" dirty="0">
                <a:latin typeface="宋体" panose="02010600030101010101" pitchFamily="2" charset="-122"/>
              </a:rPr>
              <a:t>E.</a:t>
            </a:r>
            <a:r>
              <a:rPr lang="en-US" altLang="zh-CN" sz="2400" b="1" i="1" dirty="0">
                <a:latin typeface="宋体" panose="02010600030101010101" pitchFamily="2" charset="-122"/>
              </a:rPr>
              <a:t>Coli</a:t>
            </a:r>
            <a:r>
              <a:rPr lang="zh-CN" altLang="en-US" sz="2400" b="1" dirty="0">
                <a:latin typeface="宋体" panose="02010600030101010101" pitchFamily="2" charset="-122"/>
              </a:rPr>
              <a:t>中表达重组蛋白功能最强大</a:t>
            </a:r>
          </a:p>
          <a:p>
            <a:pPr>
              <a:lnSpc>
                <a:spcPct val="150000"/>
              </a:lnSpc>
            </a:pPr>
            <a:r>
              <a:rPr lang="zh-CN" altLang="en-US" sz="2400" b="1" dirty="0">
                <a:latin typeface="宋体" panose="02010600030101010101" pitchFamily="2" charset="-122"/>
              </a:rPr>
              <a:t>目的基因受噬菌体</a:t>
            </a:r>
            <a:r>
              <a:rPr lang="en-US" altLang="zh-CN" sz="2400" b="1" dirty="0">
                <a:latin typeface="宋体" panose="02010600030101010101" pitchFamily="2" charset="-122"/>
              </a:rPr>
              <a:t>T7</a:t>
            </a:r>
            <a:r>
              <a:rPr lang="zh-CN" altLang="en-US" sz="2400" b="1" dirty="0">
                <a:latin typeface="宋体" panose="02010600030101010101" pitchFamily="2" charset="-122"/>
              </a:rPr>
              <a:t>强转录及翻译信号控制</a:t>
            </a:r>
          </a:p>
          <a:p>
            <a:pPr>
              <a:lnSpc>
                <a:spcPct val="150000"/>
              </a:lnSpc>
            </a:pPr>
            <a:r>
              <a:rPr lang="zh-CN" altLang="en-US" sz="2400" b="1" dirty="0">
                <a:latin typeface="宋体" panose="02010600030101010101" pitchFamily="2" charset="-122"/>
              </a:rPr>
              <a:t>表达由宿主细胞提供的</a:t>
            </a:r>
            <a:r>
              <a:rPr lang="en-US" altLang="zh-CN" sz="2400" b="1" dirty="0">
                <a:latin typeface="宋体" panose="02010600030101010101" pitchFamily="2" charset="-122"/>
              </a:rPr>
              <a:t>T7 RNA</a:t>
            </a:r>
            <a:r>
              <a:rPr lang="zh-CN" altLang="en-US" sz="2400" b="1" dirty="0">
                <a:latin typeface="宋体" panose="02010600030101010101" pitchFamily="2" charset="-122"/>
              </a:rPr>
              <a:t>聚合酶诱导</a:t>
            </a:r>
          </a:p>
          <a:p>
            <a:pPr>
              <a:lnSpc>
                <a:spcPct val="150000"/>
              </a:lnSpc>
            </a:pPr>
            <a:r>
              <a:rPr lang="zh-CN" altLang="en-US" sz="2400" b="1" dirty="0">
                <a:latin typeface="宋体" panose="02010600030101010101" pitchFamily="2" charset="-122"/>
              </a:rPr>
              <a:t>充分诱导</a:t>
            </a:r>
            <a:r>
              <a:rPr lang="en-US" altLang="zh-CN" sz="2400" b="1" dirty="0">
                <a:latin typeface="宋体" panose="02010600030101010101" pitchFamily="2" charset="-122"/>
              </a:rPr>
              <a:t>:</a:t>
            </a:r>
          </a:p>
          <a:p>
            <a:pPr>
              <a:lnSpc>
                <a:spcPct val="150000"/>
              </a:lnSpc>
            </a:pPr>
            <a:r>
              <a:rPr lang="zh-CN" altLang="en-US" sz="2400" b="1" dirty="0">
                <a:latin typeface="宋体" panose="02010600030101010101" pitchFamily="2" charset="-122"/>
              </a:rPr>
              <a:t>几乎所有的细胞资源都用于表达目的蛋白</a:t>
            </a:r>
            <a:r>
              <a:rPr lang="en-US" altLang="zh-CN" sz="2400" b="1" dirty="0">
                <a:latin typeface="宋体" panose="02010600030101010101" pitchFamily="2" charset="-122"/>
              </a:rPr>
              <a:t>, </a:t>
            </a:r>
            <a:r>
              <a:rPr lang="zh-CN" altLang="en-US" sz="2400" b="1" dirty="0">
                <a:latin typeface="宋体" panose="02010600030101010101" pitchFamily="2" charset="-122"/>
              </a:rPr>
              <a:t>数小时后达细胞总蛋白的</a:t>
            </a:r>
            <a:r>
              <a:rPr lang="en-US" altLang="zh-CN" sz="2400" b="1" dirty="0">
                <a:solidFill>
                  <a:srgbClr val="FF0000"/>
                </a:solidFill>
                <a:latin typeface="宋体" panose="02010600030101010101" pitchFamily="2" charset="-122"/>
              </a:rPr>
              <a:t>50%</a:t>
            </a:r>
            <a:r>
              <a:rPr lang="zh-CN" altLang="en-US" sz="2400" b="1" dirty="0">
                <a:solidFill>
                  <a:srgbClr val="FF0000"/>
                </a:solidFill>
                <a:latin typeface="宋体" panose="02010600030101010101" pitchFamily="2" charset="-122"/>
              </a:rPr>
              <a:t> 以上</a:t>
            </a:r>
          </a:p>
          <a:p>
            <a:pPr>
              <a:lnSpc>
                <a:spcPct val="150000"/>
              </a:lnSpc>
            </a:pPr>
            <a:r>
              <a:rPr lang="zh-CN" altLang="en-US" sz="2400" b="1" dirty="0">
                <a:latin typeface="宋体" panose="02010600030101010101" pitchFamily="2" charset="-122"/>
              </a:rPr>
              <a:t>非诱导条件下</a:t>
            </a:r>
            <a:r>
              <a:rPr lang="en-US" altLang="zh-CN" sz="2400" b="1" dirty="0">
                <a:latin typeface="宋体" panose="02010600030101010101" pitchFamily="2" charset="-122"/>
              </a:rPr>
              <a:t>:</a:t>
            </a:r>
            <a:r>
              <a:rPr lang="zh-CN" altLang="en-US" sz="2400" b="1" dirty="0">
                <a:latin typeface="宋体" panose="02010600030101010101" pitchFamily="2" charset="-122"/>
              </a:rPr>
              <a:t>可使目的基因完全处于沉默状态而不转录</a:t>
            </a:r>
            <a:endParaRPr lang="zh-CN" alt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ChangeArrowheads="1"/>
          </p:cNvSpPr>
          <p:nvPr/>
        </p:nvSpPr>
        <p:spPr bwMode="auto">
          <a:xfrm>
            <a:off x="2286000" y="914400"/>
            <a:ext cx="4648200" cy="762000"/>
          </a:xfrm>
          <a:prstGeom prst="rect">
            <a:avLst/>
          </a:prstGeom>
          <a:noFill/>
          <a:ln w="9525">
            <a:noFill/>
            <a:miter lim="800000"/>
          </a:ln>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6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endParaRPr>
          </a:p>
        </p:txBody>
      </p:sp>
      <p:sp>
        <p:nvSpPr>
          <p:cNvPr id="67587" name="标题 6"/>
          <p:cNvSpPr>
            <a:spLocks noGrp="1"/>
          </p:cNvSpPr>
          <p:nvPr>
            <p:ph type="title"/>
          </p:nvPr>
        </p:nvSpPr>
        <p:spPr>
          <a:xfrm>
            <a:off x="457200" y="381000"/>
            <a:ext cx="8229600" cy="1143000"/>
          </a:xfrm>
        </p:spPr>
        <p:txBody>
          <a:bodyPr vert="horz" wrap="square" lIns="91440" tIns="45720" rIns="91440" bIns="45720" numCol="1" anchor="ctr" anchorCtr="0" compatLnSpc="1"/>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000" b="1" i="0" u="none" strike="noStrike" kern="0" cap="none" spc="0" normalizeH="0" baseline="0" noProof="0" smtClean="0">
                <a:ln>
                  <a:noFill/>
                </a:ln>
                <a:solidFill>
                  <a:srgbClr val="FF0000"/>
                </a:solidFill>
                <a:effectLst>
                  <a:outerShdw blurRad="38100" dist="38100" dir="2700000" algn="tl">
                    <a:srgbClr val="C0C0C0"/>
                  </a:outerShdw>
                </a:effectLst>
                <a:uLnTx/>
                <a:uFillTx/>
                <a:latin typeface="+mj-lt"/>
                <a:ea typeface="微软雅黑" panose="020B0503020204020204" pitchFamily="34" charset="-122"/>
                <a:cs typeface="+mj-cs"/>
              </a:rPr>
              <a:t>实 验 原理</a:t>
            </a:r>
            <a:br>
              <a:rPr kumimoji="0" lang="zh-CN" altLang="en-US" sz="4000" b="1" i="0" u="none" strike="noStrike" kern="0" cap="none" spc="0" normalizeH="0" baseline="0" noProof="0" smtClean="0">
                <a:ln>
                  <a:noFill/>
                </a:ln>
                <a:solidFill>
                  <a:srgbClr val="FF0000"/>
                </a:solidFill>
                <a:effectLst>
                  <a:outerShdw blurRad="38100" dist="38100" dir="2700000" algn="tl">
                    <a:srgbClr val="C0C0C0"/>
                  </a:outerShdw>
                </a:effectLst>
                <a:uLnTx/>
                <a:uFillTx/>
                <a:latin typeface="+mj-lt"/>
                <a:ea typeface="微软雅黑" panose="020B0503020204020204" pitchFamily="34" charset="-122"/>
                <a:cs typeface="+mj-cs"/>
              </a:rPr>
            </a:br>
            <a:endParaRPr kumimoji="0" lang="zh-CN" altLang="en-US" sz="4000" b="0" i="0" u="none" strike="noStrike" kern="0" cap="none" spc="0" normalizeH="0" baseline="0" noProof="0" smtClean="0">
              <a:ln>
                <a:noFill/>
              </a:ln>
              <a:solidFill>
                <a:srgbClr val="FF0000"/>
              </a:solidFill>
              <a:effectLst/>
              <a:uLnTx/>
              <a:uFillTx/>
              <a:latin typeface="+mj-lt"/>
              <a:ea typeface="微软雅黑" panose="020B0503020204020204" pitchFamily="34" charset="-122"/>
              <a:cs typeface="+mj-cs"/>
            </a:endParaRPr>
          </a:p>
        </p:txBody>
      </p:sp>
      <p:sp>
        <p:nvSpPr>
          <p:cNvPr id="34820" name="内容占位符 7"/>
          <p:cNvSpPr>
            <a:spLocks noGrp="1"/>
          </p:cNvSpPr>
          <p:nvPr>
            <p:ph idx="1"/>
          </p:nvPr>
        </p:nvSpPr>
        <p:spPr>
          <a:xfrm>
            <a:off x="495300" y="1262380"/>
            <a:ext cx="8229600" cy="4525963"/>
          </a:xfrm>
          <a:ln/>
        </p:spPr>
        <p:txBody>
          <a:bodyPr vert="horz" wrap="square" lIns="91440" tIns="45720" rIns="91440" bIns="45720" anchor="t"/>
          <a:lstStyle/>
          <a:p>
            <a:pPr>
              <a:lnSpc>
                <a:spcPct val="150000"/>
              </a:lnSpc>
            </a:pPr>
            <a:r>
              <a:rPr lang="zh-CN" altLang="en-US" sz="2400" b="1" dirty="0"/>
              <a:t>目标基因被克隆到不被大肠杆菌</a:t>
            </a:r>
            <a:r>
              <a:rPr lang="en-US" altLang="zh-CN" sz="2400" b="1" dirty="0"/>
              <a:t>RNA</a:t>
            </a:r>
            <a:r>
              <a:rPr lang="zh-CN" altLang="en-US" sz="2400" b="1" dirty="0"/>
              <a:t>聚合酶识别的</a:t>
            </a:r>
            <a:r>
              <a:rPr lang="en-US" altLang="zh-CN" sz="2400" b="1" dirty="0"/>
              <a:t>T7</a:t>
            </a:r>
            <a:r>
              <a:rPr lang="zh-CN" altLang="en-US" sz="2400" b="1" dirty="0"/>
              <a:t>启动子之下，未加入</a:t>
            </a:r>
            <a:r>
              <a:rPr lang="en-US" altLang="zh-CN" sz="2400" b="1" dirty="0"/>
              <a:t>T7RNA</a:t>
            </a:r>
            <a:r>
              <a:rPr lang="zh-CN" altLang="en-US" sz="2400" b="1" dirty="0"/>
              <a:t>聚合酶之前几乎不表达。</a:t>
            </a:r>
          </a:p>
          <a:p>
            <a:pPr>
              <a:lnSpc>
                <a:spcPct val="150000"/>
              </a:lnSpc>
            </a:pPr>
            <a:r>
              <a:rPr lang="en-US" altLang="zh-CN" sz="2400" b="1" dirty="0"/>
              <a:t>lacI</a:t>
            </a:r>
            <a:r>
              <a:rPr lang="zh-CN" altLang="en-US" sz="2400" b="1" dirty="0"/>
              <a:t>产生的阻遏蛋白与</a:t>
            </a:r>
            <a:r>
              <a:rPr lang="en-US" altLang="zh-CN" sz="2400" b="1" dirty="0"/>
              <a:t>lac</a:t>
            </a:r>
            <a:r>
              <a:rPr lang="zh-CN" altLang="en-US" sz="2400" b="1" dirty="0"/>
              <a:t>操纵基因结合，从而不能进行外源基因的转录和表达，此时宿主菌正常生长。</a:t>
            </a:r>
            <a:endParaRPr lang="en-US" altLang="zh-CN" sz="2400" b="1" dirty="0"/>
          </a:p>
          <a:p>
            <a:pPr>
              <a:lnSpc>
                <a:spcPct val="150000"/>
              </a:lnSpc>
            </a:pPr>
            <a:r>
              <a:rPr lang="zh-CN" altLang="en-US" sz="2400" b="1" dirty="0"/>
              <a:t>当加入乳糖的结构类似物</a:t>
            </a:r>
            <a:r>
              <a:rPr lang="en-US" altLang="zh-CN" sz="2400" b="1" dirty="0"/>
              <a:t>IPTG</a:t>
            </a:r>
            <a:r>
              <a:rPr lang="zh-CN" altLang="en-US" sz="2400" b="1" dirty="0"/>
              <a:t>后，特异结合阻遏蛋白，阻遏蛋白不能与操纵基因结合，则外源基因大量转录并高效表达。</a:t>
            </a:r>
          </a:p>
          <a:p>
            <a:pPr>
              <a:lnSpc>
                <a:spcPct val="150000"/>
              </a:lnSpc>
            </a:pPr>
            <a:endParaRPr lang="zh-CN" altLang="en-US"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10-4"/>
          <p:cNvPicPr>
            <a:picLocks noChangeAspect="1"/>
          </p:cNvPicPr>
          <p:nvPr/>
        </p:nvPicPr>
        <p:blipFill>
          <a:blip r:embed="rId3">
            <a:lum bright="-17999" contrast="54000"/>
          </a:blip>
          <a:srcRect r="4546"/>
          <a:stretch>
            <a:fillRect/>
          </a:stretch>
        </p:blipFill>
        <p:spPr>
          <a:xfrm>
            <a:off x="4648200" y="1447800"/>
            <a:ext cx="4278313" cy="4991100"/>
          </a:xfrm>
          <a:prstGeom prst="rect">
            <a:avLst/>
          </a:prstGeom>
          <a:noFill/>
          <a:ln w="9525">
            <a:noFill/>
          </a:ln>
        </p:spPr>
      </p:pic>
      <p:sp>
        <p:nvSpPr>
          <p:cNvPr id="30723" name="标题 5"/>
          <p:cNvSpPr>
            <a:spLocks noGrp="1"/>
          </p:cNvSpPr>
          <p:nvPr>
            <p:ph type="title"/>
          </p:nvPr>
        </p:nvSpPr>
        <p:spPr>
          <a:xfrm>
            <a:off x="381000" y="304800"/>
            <a:ext cx="8229600" cy="1143000"/>
          </a:xfrm>
          <a:ln/>
        </p:spPr>
        <p:txBody>
          <a:bodyPr vert="horz" wrap="square" lIns="91440" tIns="45720" rIns="91440" bIns="45720" anchor="ctr"/>
          <a:lstStyle/>
          <a:p>
            <a:r>
              <a:rPr lang="zh-CN" altLang="en-US" b="1" dirty="0">
                <a:latin typeface="宋体" panose="02010600030101010101" pitchFamily="2" charset="-122"/>
              </a:rPr>
              <a:t>乳糖操纵子</a:t>
            </a:r>
            <a:br>
              <a:rPr lang="zh-CN" altLang="en-US" b="1" dirty="0">
                <a:latin typeface="宋体" panose="02010600030101010101" pitchFamily="2" charset="-122"/>
              </a:rPr>
            </a:br>
            <a:endParaRPr lang="zh-CN" altLang="en-US" dirty="0"/>
          </a:p>
        </p:txBody>
      </p:sp>
      <p:sp>
        <p:nvSpPr>
          <p:cNvPr id="30724" name="内容占位符 6"/>
          <p:cNvSpPr>
            <a:spLocks noGrp="1"/>
          </p:cNvSpPr>
          <p:nvPr>
            <p:ph idx="1"/>
          </p:nvPr>
        </p:nvSpPr>
        <p:spPr>
          <a:xfrm>
            <a:off x="228600" y="1600200"/>
            <a:ext cx="4114800" cy="4525963"/>
          </a:xfrm>
          <a:ln/>
        </p:spPr>
        <p:txBody>
          <a:bodyPr vert="horz" wrap="square" lIns="91440" tIns="45720" rIns="91440" bIns="45720" anchor="t"/>
          <a:lstStyle/>
          <a:p>
            <a:pPr marL="381000" indent="-381000" algn="just">
              <a:lnSpc>
                <a:spcPct val="120000"/>
              </a:lnSpc>
              <a:spcBef>
                <a:spcPct val="30000"/>
              </a:spcBef>
              <a:buClr>
                <a:schemeClr val="tx1"/>
              </a:buClr>
              <a:buFont typeface="Wingdings" panose="05000000000000000000" pitchFamily="2" charset="2"/>
              <a:buChar char="Ø"/>
            </a:pPr>
            <a:r>
              <a:rPr lang="zh-CN" altLang="en-US" sz="2000" b="1" dirty="0"/>
              <a:t>结构基因：编码</a:t>
            </a:r>
            <a:r>
              <a:rPr lang="zh-CN" altLang="en-US" sz="2000" b="1" dirty="0">
                <a:sym typeface="Symbol" panose="05050102010706020507" pitchFamily="18" charset="2"/>
              </a:rPr>
              <a:t></a:t>
            </a:r>
            <a:r>
              <a:rPr lang="en-US" altLang="zh-CN" sz="2000" b="1" dirty="0"/>
              <a:t>-</a:t>
            </a:r>
            <a:r>
              <a:rPr lang="zh-CN" altLang="en-US" sz="2000" b="1" dirty="0"/>
              <a:t>半乳糖苷酶（</a:t>
            </a:r>
            <a:r>
              <a:rPr lang="en-US" altLang="zh-CN" sz="2000" b="1" dirty="0"/>
              <a:t>Z</a:t>
            </a:r>
            <a:r>
              <a:rPr lang="zh-CN" altLang="en-US" sz="2000" b="1" dirty="0"/>
              <a:t>）、透性酶（</a:t>
            </a:r>
            <a:r>
              <a:rPr lang="en-US" altLang="zh-CN" sz="2000" b="1" dirty="0"/>
              <a:t>Y</a:t>
            </a:r>
            <a:r>
              <a:rPr lang="zh-CN" altLang="en-US" sz="2000" b="1" dirty="0"/>
              <a:t>）和硫代半乳糖苷乙酰转移酶（</a:t>
            </a:r>
            <a:r>
              <a:rPr lang="en-US" altLang="zh-CN" sz="2000" b="1" dirty="0"/>
              <a:t>A</a:t>
            </a:r>
            <a:r>
              <a:rPr lang="zh-CN" altLang="en-US" sz="2000" b="1" dirty="0"/>
              <a:t>）的基因。</a:t>
            </a:r>
          </a:p>
          <a:p>
            <a:pPr marL="381000" indent="-381000" algn="just">
              <a:lnSpc>
                <a:spcPct val="120000"/>
              </a:lnSpc>
              <a:spcBef>
                <a:spcPct val="30000"/>
              </a:spcBef>
              <a:buClr>
                <a:schemeClr val="tx1"/>
              </a:buClr>
              <a:buFont typeface="Wingdings" panose="05000000000000000000" pitchFamily="2" charset="2"/>
              <a:buChar char="Ø"/>
            </a:pPr>
            <a:r>
              <a:rPr lang="zh-CN" altLang="en-US" sz="2000" b="1" dirty="0"/>
              <a:t>操纵子：包括启动子、操纵基因和结构基因</a:t>
            </a:r>
          </a:p>
          <a:p>
            <a:pPr marL="381000" indent="-381000" algn="just">
              <a:lnSpc>
                <a:spcPct val="120000"/>
              </a:lnSpc>
              <a:spcBef>
                <a:spcPct val="30000"/>
              </a:spcBef>
              <a:buClr>
                <a:schemeClr val="tx1"/>
              </a:buClr>
              <a:buFont typeface="Wingdings" panose="05000000000000000000" pitchFamily="2" charset="2"/>
              <a:buChar char="Ø"/>
            </a:pPr>
            <a:r>
              <a:rPr lang="zh-CN" altLang="en-US" sz="2000" b="1" dirty="0"/>
              <a:t>调节基因、阻遏蛋白</a:t>
            </a:r>
          </a:p>
          <a:p>
            <a:pPr marL="381000" indent="-381000" algn="just">
              <a:lnSpc>
                <a:spcPct val="120000"/>
              </a:lnSpc>
              <a:spcBef>
                <a:spcPct val="30000"/>
              </a:spcBef>
              <a:buClr>
                <a:schemeClr val="tx1"/>
              </a:buClr>
              <a:buFont typeface="Wingdings" panose="05000000000000000000" pitchFamily="2" charset="2"/>
              <a:buChar char="Ø"/>
            </a:pPr>
            <a:r>
              <a:rPr lang="zh-CN" altLang="en-US" sz="2000" b="1" dirty="0"/>
              <a:t>半乳糖</a:t>
            </a:r>
            <a:r>
              <a:rPr lang="en-US" altLang="zh-CN" sz="2000" b="1" dirty="0"/>
              <a:t>+</a:t>
            </a:r>
            <a:r>
              <a:rPr lang="zh-CN" altLang="en-US" sz="2000" b="1" dirty="0"/>
              <a:t>阻遏蛋白，改变阻遏蛋白的形状。</a:t>
            </a:r>
          </a:p>
          <a:p>
            <a:pPr marL="381000" indent="-381000">
              <a:buChar char="•"/>
            </a:pPr>
            <a:endParaRPr lang="zh-CN" altLang="en-US" sz="24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6" descr="pET 系统.jpg"/>
          <p:cNvPicPr>
            <a:picLocks noChangeAspect="1"/>
          </p:cNvPicPr>
          <p:nvPr/>
        </p:nvPicPr>
        <p:blipFill>
          <a:blip r:embed="rId3"/>
          <a:stretch>
            <a:fillRect/>
          </a:stretch>
        </p:blipFill>
        <p:spPr>
          <a:xfrm>
            <a:off x="685800" y="685800"/>
            <a:ext cx="7391400" cy="5086350"/>
          </a:xfrm>
          <a:prstGeom prst="rect">
            <a:avLst/>
          </a:prstGeom>
          <a:noFill/>
          <a:ln w="9525">
            <a:noFill/>
          </a:ln>
        </p:spPr>
      </p:pic>
      <p:sp>
        <p:nvSpPr>
          <p:cNvPr id="4" name="TextBox 3"/>
          <p:cNvSpPr txBox="1"/>
          <p:nvPr/>
        </p:nvSpPr>
        <p:spPr>
          <a:xfrm>
            <a:off x="5943600" y="152400"/>
            <a:ext cx="1416050" cy="461963"/>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载体系统</a:t>
            </a:r>
          </a:p>
        </p:txBody>
      </p:sp>
      <p:sp>
        <p:nvSpPr>
          <p:cNvPr id="5" name="TextBox 4"/>
          <p:cNvSpPr txBox="1"/>
          <p:nvPr/>
        </p:nvSpPr>
        <p:spPr>
          <a:xfrm>
            <a:off x="1219200" y="152400"/>
            <a:ext cx="1416050" cy="461963"/>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宿主系统</a:t>
            </a:r>
          </a:p>
        </p:txBody>
      </p:sp>
      <p:sp>
        <p:nvSpPr>
          <p:cNvPr id="32773" name="矩形 5"/>
          <p:cNvSpPr/>
          <p:nvPr/>
        </p:nvSpPr>
        <p:spPr>
          <a:xfrm>
            <a:off x="4572000" y="4419600"/>
            <a:ext cx="3581400" cy="1371600"/>
          </a:xfrm>
          <a:prstGeom prst="rect">
            <a:avLst/>
          </a:prstGeom>
          <a:solidFill>
            <a:schemeClr val="bg1"/>
          </a:solidFill>
          <a:ln w="9525">
            <a:noFill/>
          </a:ln>
        </p:spPr>
        <p:txBody>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eaLnBrk="1" hangingPunct="1">
              <a:spcBef>
                <a:spcPct val="0"/>
              </a:spcBef>
              <a:buFont typeface="Arial" panose="020B0604020202020204" pitchFamily="34" charset="0"/>
              <a:buNone/>
            </a:pPr>
            <a:endParaRPr lang="zh-CN" altLang="en-US" sz="1800" dirty="0">
              <a:solidFill>
                <a:schemeClr val="tx1"/>
              </a:solidFill>
              <a:ea typeface="宋体" panose="02010600030101010101" pitchFamily="2" charset="-122"/>
            </a:endParaRPr>
          </a:p>
        </p:txBody>
      </p:sp>
      <p:sp>
        <p:nvSpPr>
          <p:cNvPr id="8" name="矩形 7"/>
          <p:cNvSpPr/>
          <p:nvPr/>
        </p:nvSpPr>
        <p:spPr>
          <a:xfrm>
            <a:off x="3581400" y="4724400"/>
            <a:ext cx="5410200" cy="1938338"/>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目的基因克隆在不被大肠杆菌</a:t>
            </a:r>
            <a:r>
              <a:rPr kumimoji="0" lang="en-US" altLang="zh-CN" sz="16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RNA</a:t>
            </a:r>
            <a:r>
              <a:rPr kumimoji="0" lang="zh-CN" altLang="en-US" sz="16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聚合酶识别的</a:t>
            </a:r>
            <a:r>
              <a:rPr kumimoji="0" lang="en-US" altLang="zh-CN" sz="16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T7</a:t>
            </a:r>
            <a:r>
              <a:rPr kumimoji="0" lang="zh-CN" altLang="en-US" sz="16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启动子之下，无</a:t>
            </a:r>
            <a:r>
              <a:rPr kumimoji="0" lang="en-US" altLang="zh-CN" sz="16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T7RNA</a:t>
            </a:r>
            <a:r>
              <a:rPr kumimoji="0" lang="zh-CN" altLang="en-US" sz="16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聚合酶之前几乎没有表达， 基因关闭而不会由于产生的蛋白对细胞有毒性而引起质粒的不稳定。</a:t>
            </a: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重组质粒转入到染色体上含有</a:t>
            </a:r>
            <a:r>
              <a:rPr kumimoji="0" lang="en-US" altLang="zh-CN" sz="16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T7RNA</a:t>
            </a:r>
            <a:r>
              <a:rPr kumimoji="0" lang="zh-CN" altLang="en-US" sz="16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聚合酶的表达宿主中高效表达目的蛋白。</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p:nvPr/>
        </p:nvSpPr>
        <p:spPr>
          <a:xfrm>
            <a:off x="2387600" y="609600"/>
            <a:ext cx="4343400" cy="60960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0" lvl="0" indent="0" algn="ctr" eaLnBrk="1" hangingPunct="1">
              <a:spcBef>
                <a:spcPct val="0"/>
              </a:spcBef>
              <a:buFont typeface="Arial" panose="020B0604020202020204" pitchFamily="34" charset="0"/>
              <a:buNone/>
            </a:pPr>
            <a:endParaRPr lang="zh-CN" altLang="en-US" sz="4400" b="1" dirty="0">
              <a:solidFill>
                <a:schemeClr val="tx2"/>
              </a:solidFill>
              <a:latin typeface="宋体" panose="02010600030101010101" pitchFamily="2" charset="-122"/>
              <a:ea typeface="宋体" panose="02010600030101010101" pitchFamily="2" charset="-122"/>
            </a:endParaRPr>
          </a:p>
        </p:txBody>
      </p:sp>
      <p:sp>
        <p:nvSpPr>
          <p:cNvPr id="35843" name="Rectangle 5"/>
          <p:cNvSpPr/>
          <p:nvPr/>
        </p:nvSpPr>
        <p:spPr>
          <a:xfrm>
            <a:off x="635000" y="1447800"/>
            <a:ext cx="7842250" cy="3598863"/>
          </a:xfrm>
          <a:prstGeom prst="rect">
            <a:avLst/>
          </a:prstGeom>
          <a:noFill/>
          <a:ln w="9525">
            <a:noFill/>
          </a:ln>
        </p:spPr>
        <p:txBody>
          <a:bodyPr/>
          <a:lstStyle>
            <a:lvl1pPr marL="342900" indent="-342900" algn="l" rtl="0" eaLnBrk="0" fontAlgn="base" hangingPunct="0">
              <a:spcBef>
                <a:spcPct val="20000"/>
              </a:spcBef>
              <a:spcAft>
                <a:spcPct val="0"/>
              </a:spcAft>
              <a:buChar char="•"/>
              <a:defRPr sz="2800">
                <a:solidFill>
                  <a:srgbClr val="002060"/>
                </a:solidFill>
                <a:latin typeface="+mn-lt"/>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a:solidFill>
                  <a:srgbClr val="002060"/>
                </a:solidFill>
                <a:latin typeface="+mn-lt"/>
                <a:ea typeface="微软雅黑" panose="020B0503020204020204" pitchFamily="34" charset="-122"/>
              </a:defRPr>
            </a:lvl2pPr>
            <a:lvl3pPr marL="1143000" indent="-228600" algn="l" rtl="0" eaLnBrk="0" fontAlgn="base" hangingPunct="0">
              <a:spcBef>
                <a:spcPct val="20000"/>
              </a:spcBef>
              <a:spcAft>
                <a:spcPct val="0"/>
              </a:spcAft>
              <a:buChar char="•"/>
              <a:defRPr sz="2400">
                <a:solidFill>
                  <a:srgbClr val="002060"/>
                </a:solidFill>
                <a:latin typeface="+mn-lt"/>
                <a:ea typeface="微软雅黑" panose="020B0503020204020204" pitchFamily="34" charset="-122"/>
              </a:defRPr>
            </a:lvl3pPr>
            <a:lvl4pPr marL="16002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4pPr>
            <a:lvl5pPr marL="2057400" indent="-228600" algn="l" rtl="0" eaLnBrk="0" fontAlgn="base" hangingPunct="0">
              <a:spcBef>
                <a:spcPct val="20000"/>
              </a:spcBef>
              <a:spcAft>
                <a:spcPct val="0"/>
              </a:spcAft>
              <a:buChar char="»"/>
              <a:defRPr sz="2000">
                <a:solidFill>
                  <a:srgbClr val="002060"/>
                </a:solidFill>
                <a:latin typeface="+mn-lt"/>
                <a:ea typeface="微软雅黑" panose="020B0503020204020204" pitchFamily="34" charset="-122"/>
              </a:defRPr>
            </a:lvl5pPr>
          </a:lstStyle>
          <a:p>
            <a:pPr marL="609600" lvl="0" indent="-609600" eaLnBrk="1" hangingPunct="1">
              <a:lnSpc>
                <a:spcPct val="120000"/>
              </a:lnSpc>
              <a:buFont typeface="Arial" panose="020B0604020202020204" pitchFamily="34" charset="0"/>
              <a:buNone/>
            </a:pPr>
            <a:endParaRPr lang="zh-CN" altLang="en-US" sz="3200" b="1" dirty="0">
              <a:solidFill>
                <a:schemeClr val="tx1"/>
              </a:solidFill>
              <a:latin typeface="宋体" panose="02010600030101010101" pitchFamily="2" charset="-122"/>
              <a:ea typeface="宋体" panose="02010600030101010101" pitchFamily="2" charset="-122"/>
            </a:endParaRPr>
          </a:p>
        </p:txBody>
      </p:sp>
      <p:sp>
        <p:nvSpPr>
          <p:cNvPr id="35844" name="标题 4"/>
          <p:cNvSpPr>
            <a:spLocks noGrp="1"/>
          </p:cNvSpPr>
          <p:nvPr>
            <p:ph type="title"/>
          </p:nvPr>
        </p:nvSpPr>
        <p:spPr>
          <a:xfrm>
            <a:off x="381000" y="0"/>
            <a:ext cx="8229600" cy="1143000"/>
          </a:xfrm>
          <a:ln/>
        </p:spPr>
        <p:txBody>
          <a:bodyPr vert="horz" wrap="square" lIns="91440" tIns="45720" rIns="91440" bIns="45720" anchor="ctr"/>
          <a:lstStyle/>
          <a:p>
            <a:r>
              <a:rPr lang="zh-CN" altLang="en-US" b="1" dirty="0">
                <a:latin typeface="宋体" panose="02010600030101010101" pitchFamily="2" charset="-122"/>
              </a:rPr>
              <a:t>实验仪器和材料</a:t>
            </a:r>
            <a:endParaRPr lang="zh-CN" altLang="en-US" dirty="0"/>
          </a:p>
        </p:txBody>
      </p:sp>
      <p:sp>
        <p:nvSpPr>
          <p:cNvPr id="6" name="内容占位符 5"/>
          <p:cNvSpPr>
            <a:spLocks noGrp="1"/>
          </p:cNvSpPr>
          <p:nvPr>
            <p:ph idx="1"/>
          </p:nvPr>
        </p:nvSpPr>
        <p:spPr>
          <a:xfrm>
            <a:off x="381000" y="1600200"/>
            <a:ext cx="8229600" cy="4525963"/>
          </a:xfrm>
        </p:spPr>
        <p:txBody>
          <a:bodyPr vert="horz" wrap="square" lIns="91440" tIns="45720" rIns="91440" bIns="45720" numCol="1" anchor="t" anchorCtr="0" compatLnSpc="1"/>
          <a:lstStyle/>
          <a:p>
            <a:pPr marL="609600" marR="0" lvl="0" indent="-609600" algn="l" defTabSz="914400" rtl="0" eaLnBrk="0" fontAlgn="base" latinLnBrk="0" hangingPunct="0">
              <a:lnSpc>
                <a:spcPct val="120000"/>
              </a:lnSpc>
              <a:spcBef>
                <a:spcPct val="20000"/>
              </a:spcBef>
              <a:spcAft>
                <a:spcPct val="0"/>
              </a:spcAft>
              <a:buClrTx/>
              <a:buSzTx/>
              <a:buFontTx/>
              <a:buNone/>
              <a:defRPr/>
            </a:pP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1</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、基因工程菌</a:t>
            </a: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BL21(DE3)/pET28a-eGFP</a:t>
            </a:r>
          </a:p>
          <a:p>
            <a:pPr marL="609600" marR="0" lvl="0" indent="-609600" algn="l" defTabSz="914400" rtl="0" eaLnBrk="0" fontAlgn="base" latinLnBrk="0" hangingPunct="0">
              <a:lnSpc>
                <a:spcPct val="120000"/>
              </a:lnSpc>
              <a:spcBef>
                <a:spcPct val="20000"/>
              </a:spcBef>
              <a:spcAft>
                <a:spcPct val="0"/>
              </a:spcAft>
              <a:buClrTx/>
              <a:buSzTx/>
              <a:buFontTx/>
              <a:buNone/>
              <a:defRPr/>
            </a:pPr>
            <a:r>
              <a:rPr kumimoji="0" lang="en-US" altLang="zh-CN" sz="2800" b="1" i="0" u="none" strike="noStrike" kern="0" cap="none" spc="0" normalizeH="0" baseline="0" noProof="0" dirty="0" smtClean="0">
                <a:ln>
                  <a:noFill/>
                </a:ln>
                <a:solidFill>
                  <a:srgbClr val="FF0000"/>
                </a:solidFill>
                <a:effectLst/>
                <a:uLnTx/>
                <a:uFillTx/>
                <a:latin typeface="宋体" panose="02010600030101010101" pitchFamily="2" charset="-122"/>
                <a:ea typeface="微软雅黑" panose="020B0503020204020204" pitchFamily="34" charset="-122"/>
                <a:cs typeface="+mn-cs"/>
              </a:rPr>
              <a:t>      </a:t>
            </a:r>
            <a:r>
              <a:rPr kumimoji="0" lang="zh-CN" altLang="en-US" sz="2800" b="1" i="0" u="sng" strike="noStrike" kern="0" cap="none" spc="0" normalizeH="0" baseline="0" noProof="0" dirty="0" smtClean="0">
                <a:ln>
                  <a:noFill/>
                </a:ln>
                <a:solidFill>
                  <a:srgbClr val="FF0000"/>
                </a:solidFill>
                <a:effectLst/>
                <a:uLnTx/>
                <a:uFillTx/>
                <a:latin typeface="宋体" panose="02010600030101010101" pitchFamily="2" charset="-122"/>
                <a:ea typeface="微软雅黑" panose="020B0503020204020204" pitchFamily="34" charset="-122"/>
                <a:cs typeface="+mn-cs"/>
              </a:rPr>
              <a:t>每位同学（</a:t>
            </a:r>
            <a:r>
              <a:rPr kumimoji="0" lang="en-US" altLang="zh-CN" sz="2800" b="1" i="0" u="sng" strike="noStrike" kern="0" cap="none" spc="0" normalizeH="0" baseline="0" noProof="0" dirty="0" smtClean="0">
                <a:ln>
                  <a:noFill/>
                </a:ln>
                <a:solidFill>
                  <a:srgbClr val="FF0000"/>
                </a:solidFill>
                <a:effectLst/>
                <a:uLnTx/>
                <a:uFillTx/>
                <a:latin typeface="宋体" panose="02010600030101010101" pitchFamily="2" charset="-122"/>
                <a:ea typeface="微软雅黑" panose="020B0503020204020204" pitchFamily="34" charset="-122"/>
                <a:cs typeface="+mn-cs"/>
              </a:rPr>
              <a:t>20ml</a:t>
            </a:r>
            <a:r>
              <a:rPr kumimoji="0" lang="zh-CN" altLang="en-US" sz="2800" b="1" i="0" u="sng" strike="noStrike" kern="0" cap="none" spc="0" normalizeH="0" baseline="0" noProof="0" dirty="0" smtClean="0">
                <a:ln>
                  <a:noFill/>
                </a:ln>
                <a:solidFill>
                  <a:srgbClr val="FF0000"/>
                </a:solidFill>
                <a:effectLst/>
                <a:uLnTx/>
                <a:uFillTx/>
                <a:latin typeface="宋体" panose="02010600030101010101" pitchFamily="2" charset="-122"/>
                <a:ea typeface="微软雅黑" panose="020B0503020204020204" pitchFamily="34" charset="-122"/>
                <a:cs typeface="+mn-cs"/>
              </a:rPr>
              <a:t>菌液</a:t>
            </a:r>
            <a:r>
              <a:rPr kumimoji="0" lang="en-US" altLang="zh-CN" sz="2800" b="1" i="0" u="sng" strike="noStrike" kern="0" cap="none" spc="0" normalizeH="0" baseline="0" noProof="0" dirty="0" smtClean="0">
                <a:ln>
                  <a:noFill/>
                </a:ln>
                <a:solidFill>
                  <a:srgbClr val="FF0000"/>
                </a:solidFill>
                <a:effectLst/>
                <a:uLnTx/>
                <a:uFillTx/>
                <a:latin typeface="宋体" panose="02010600030101010101" pitchFamily="2" charset="-122"/>
                <a:ea typeface="微软雅黑" panose="020B0503020204020204" pitchFamily="34" charset="-122"/>
                <a:cs typeface="+mn-cs"/>
              </a:rPr>
              <a:t>/</a:t>
            </a:r>
            <a:r>
              <a:rPr kumimoji="0" lang="zh-CN" altLang="en-US" sz="2800" b="1" i="0" u="sng" strike="noStrike" kern="0" cap="none" spc="0" normalizeH="0" baseline="0" noProof="0" dirty="0" smtClean="0">
                <a:ln>
                  <a:noFill/>
                </a:ln>
                <a:solidFill>
                  <a:srgbClr val="FF0000"/>
                </a:solidFill>
                <a:effectLst/>
                <a:uLnTx/>
                <a:uFillTx/>
                <a:latin typeface="宋体" panose="02010600030101010101" pitchFamily="2" charset="-122"/>
                <a:ea typeface="微软雅黑" panose="020B0503020204020204" pitchFamily="34" charset="-122"/>
                <a:cs typeface="+mn-cs"/>
              </a:rPr>
              <a:t>三角瓶）</a:t>
            </a:r>
          </a:p>
          <a:p>
            <a:pPr marL="609600" marR="0" lvl="0" indent="-609600" algn="l" defTabSz="914400" rtl="0" eaLnBrk="0" fontAlgn="base" latinLnBrk="0" hangingPunct="0">
              <a:lnSpc>
                <a:spcPct val="120000"/>
              </a:lnSpc>
              <a:spcBef>
                <a:spcPct val="20000"/>
              </a:spcBef>
              <a:spcAft>
                <a:spcPct val="0"/>
              </a:spcAft>
              <a:buClrTx/>
              <a:buSzTx/>
              <a:buFontTx/>
              <a:buNone/>
              <a:defRPr/>
            </a:pP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2</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a:t>
            </a: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IPTG </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（乳糖结构类似物）</a:t>
            </a:r>
          </a:p>
          <a:p>
            <a:pPr marL="609600" marR="0" lvl="0" indent="-609600" algn="l" defTabSz="914400" rtl="0" eaLnBrk="0" fontAlgn="base" latinLnBrk="0" hangingPunct="0">
              <a:lnSpc>
                <a:spcPct val="120000"/>
              </a:lnSpc>
              <a:spcBef>
                <a:spcPct val="20000"/>
              </a:spcBef>
              <a:spcAft>
                <a:spcPct val="0"/>
              </a:spcAft>
              <a:buClrTx/>
              <a:buSzTx/>
              <a:buFontTx/>
              <a:buNone/>
              <a:defRPr/>
            </a:pP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3</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a:t>
            </a: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LB(Kan</a:t>
            </a:r>
            <a:r>
              <a:rPr kumimoji="0" lang="en-US" altLang="zh-CN" sz="2800" b="1" i="0" u="none" strike="noStrike" kern="0" cap="none" spc="0" normalizeH="0" baseline="3000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r</a:t>
            </a: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a:t>
            </a:r>
          </a:p>
          <a:p>
            <a:pPr marL="609600" marR="0" lvl="0" indent="-609600" algn="l" defTabSz="914400" rtl="0" eaLnBrk="0" fontAlgn="base" latinLnBrk="0" hangingPunct="0">
              <a:lnSpc>
                <a:spcPct val="120000"/>
              </a:lnSpc>
              <a:spcBef>
                <a:spcPct val="20000"/>
              </a:spcBef>
              <a:spcAft>
                <a:spcPct val="0"/>
              </a:spcAft>
              <a:buClrTx/>
              <a:buSzTx/>
              <a:buFontTx/>
              <a:buNone/>
              <a:defRPr/>
            </a:pPr>
            <a:r>
              <a:rPr kumimoji="0" lang="en-US" altLang="zh-CN"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4</a:t>
            </a:r>
            <a:r>
              <a:rPr kumimoji="0" lang="zh-CN" altLang="en-US" sz="2800" b="1" i="0" u="none" strike="noStrike" kern="0" cap="none" spc="0" normalizeH="0" baseline="0" noProof="0" dirty="0" smtClean="0">
                <a:ln>
                  <a:noFill/>
                </a:ln>
                <a:solidFill>
                  <a:srgbClr val="002060"/>
                </a:solidFill>
                <a:effectLst/>
                <a:uLnTx/>
                <a:uFillTx/>
                <a:latin typeface="宋体" panose="02010600030101010101" pitchFamily="2" charset="-122"/>
                <a:ea typeface="微软雅黑" panose="020B0503020204020204" pitchFamily="34" charset="-122"/>
                <a:cs typeface="+mn-cs"/>
              </a:rPr>
              <a:t>、离心机</a:t>
            </a:r>
          </a:p>
          <a:p>
            <a:pPr marL="342900" marR="0" lvl="0" indent="-342900" algn="l" defTabSz="914400" rtl="0" eaLnBrk="0" fontAlgn="base" latinLnBrk="0" hangingPunct="0">
              <a:lnSpc>
                <a:spcPct val="100000"/>
              </a:lnSpc>
              <a:spcBef>
                <a:spcPct val="20000"/>
              </a:spcBef>
              <a:spcAft>
                <a:spcPct val="0"/>
              </a:spcAft>
              <a:buClrTx/>
              <a:buSzTx/>
              <a:buFontTx/>
              <a:buNone/>
              <a:defRPr/>
            </a:pPr>
            <a:endParaRPr kumimoji="0" lang="zh-CN" altLang="en-US" sz="2800" b="0" i="0" u="none" strike="noStrike" kern="0" cap="none" spc="0" normalizeH="0" baseline="0" noProof="0" dirty="0">
              <a:ln>
                <a:noFill/>
              </a:ln>
              <a:solidFill>
                <a:srgbClr val="002060"/>
              </a:solidFill>
              <a:effectLst/>
              <a:uLnTx/>
              <a:uFillTx/>
              <a:latin typeface="+mn-lt"/>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p:nvPr>
        </p:nvSpPr>
        <p:spPr>
          <a:ln/>
        </p:spPr>
        <p:txBody>
          <a:bodyPr vert="horz" wrap="square" lIns="91440" tIns="45720" rIns="91440" bIns="45720" anchor="ctr"/>
          <a:lstStyle/>
          <a:p>
            <a:pPr eaLnBrk="1" hangingPunct="1"/>
            <a:r>
              <a:rPr lang="zh-CN" altLang="en-US" b="1" dirty="0"/>
              <a:t>实验步骤 </a:t>
            </a:r>
            <a:r>
              <a:rPr lang="en-US" altLang="zh-CN" b="1" dirty="0"/>
              <a:t>(1)</a:t>
            </a:r>
          </a:p>
        </p:txBody>
      </p:sp>
      <p:sp>
        <p:nvSpPr>
          <p:cNvPr id="36867" name="Rectangle 3"/>
          <p:cNvSpPr>
            <a:spLocks noGrp="1"/>
          </p:cNvSpPr>
          <p:nvPr>
            <p:ph idx="1"/>
          </p:nvPr>
        </p:nvSpPr>
        <p:spPr>
          <a:xfrm>
            <a:off x="457200" y="1371600"/>
            <a:ext cx="8229600" cy="4525963"/>
          </a:xfrm>
          <a:ln/>
        </p:spPr>
        <p:txBody>
          <a:bodyPr vert="horz" wrap="square" lIns="91440" tIns="45720" rIns="91440" bIns="45720" anchor="t"/>
          <a:lstStyle/>
          <a:p>
            <a:pPr marL="609600" indent="-609600" eaLnBrk="1" hangingPunct="1">
              <a:lnSpc>
                <a:spcPct val="150000"/>
              </a:lnSpc>
              <a:buFontTx/>
              <a:buAutoNum type="arabicPeriod"/>
            </a:pPr>
            <a:r>
              <a:rPr lang="zh-CN" altLang="en-US" sz="2400" b="1" dirty="0"/>
              <a:t>原核表达载体转化到</a:t>
            </a:r>
            <a:r>
              <a:rPr lang="en-US" altLang="zh-CN" sz="2400" b="1" dirty="0"/>
              <a:t>BL21(DE3)</a:t>
            </a:r>
            <a:r>
              <a:rPr lang="zh-CN" altLang="en-US" sz="2400" b="1" dirty="0"/>
              <a:t>菌株中。</a:t>
            </a:r>
          </a:p>
          <a:p>
            <a:pPr marL="609600" indent="-609600" eaLnBrk="1" hangingPunct="1">
              <a:lnSpc>
                <a:spcPct val="150000"/>
              </a:lnSpc>
              <a:buFontTx/>
              <a:buAutoNum type="arabicPeriod"/>
            </a:pPr>
            <a:r>
              <a:rPr lang="zh-CN" altLang="en-US" sz="2400" b="1" dirty="0"/>
              <a:t>挑取单菌落于</a:t>
            </a:r>
            <a:r>
              <a:rPr lang="en-US" altLang="zh-CN" sz="2400" b="1" dirty="0"/>
              <a:t>2mL Kan+ LB</a:t>
            </a:r>
            <a:r>
              <a:rPr lang="zh-CN" altLang="en-US" sz="2400" b="1" dirty="0"/>
              <a:t>培养基培养过夜。</a:t>
            </a:r>
            <a:r>
              <a:rPr lang="zh-CN" altLang="en-US" sz="2400" b="1" dirty="0">
                <a:solidFill>
                  <a:srgbClr val="FF0000"/>
                </a:solidFill>
              </a:rPr>
              <a:t>（已做）</a:t>
            </a:r>
          </a:p>
          <a:p>
            <a:pPr marL="609600" indent="-609600" eaLnBrk="1" hangingPunct="1">
              <a:lnSpc>
                <a:spcPct val="150000"/>
              </a:lnSpc>
              <a:buFontTx/>
              <a:buAutoNum type="arabicPeriod"/>
            </a:pPr>
            <a:r>
              <a:rPr lang="zh-CN" altLang="en-US" sz="2400" b="1" dirty="0"/>
              <a:t>以</a:t>
            </a:r>
            <a:r>
              <a:rPr lang="en-US" altLang="zh-CN" sz="2400" b="1" dirty="0"/>
              <a:t>20%</a:t>
            </a:r>
            <a:r>
              <a:rPr lang="zh-CN" altLang="en-US" sz="2400" b="1" dirty="0"/>
              <a:t>的比例转接于</a:t>
            </a:r>
            <a:r>
              <a:rPr lang="en-US" altLang="zh-CN" sz="2400" b="1" dirty="0"/>
              <a:t>20mL Kanr LB</a:t>
            </a:r>
            <a:r>
              <a:rPr lang="zh-CN" altLang="en-US" sz="2400" b="1" dirty="0"/>
              <a:t>培养基中，</a:t>
            </a:r>
            <a:r>
              <a:rPr lang="en-US" altLang="zh-CN" sz="2400" b="1" dirty="0"/>
              <a:t> </a:t>
            </a:r>
            <a:r>
              <a:rPr lang="en-US" altLang="zh-CN" sz="2400" b="1" dirty="0">
                <a:solidFill>
                  <a:srgbClr val="FF0000"/>
                </a:solidFill>
              </a:rPr>
              <a:t>37℃</a:t>
            </a:r>
            <a:r>
              <a:rPr lang="zh-CN" altLang="en-US" sz="2400" b="1" dirty="0"/>
              <a:t>培养约</a:t>
            </a:r>
            <a:r>
              <a:rPr lang="en-US" altLang="zh-CN" sz="2400" b="1" dirty="0"/>
              <a:t>40min</a:t>
            </a:r>
            <a:r>
              <a:rPr lang="zh-CN" altLang="en-US" sz="2400" b="1" dirty="0"/>
              <a:t>至</a:t>
            </a:r>
            <a:r>
              <a:rPr lang="en-US" altLang="zh-CN" sz="2400" b="1" dirty="0"/>
              <a:t>OD600=0.6</a:t>
            </a:r>
            <a:r>
              <a:rPr lang="zh-CN" altLang="en-US" sz="2400" b="1" dirty="0"/>
              <a:t>，即可开始诱导目的蛋白的表达。</a:t>
            </a:r>
            <a:r>
              <a:rPr lang="en-US" altLang="zh-CN" sz="2400" b="1" dirty="0"/>
              <a:t>(</a:t>
            </a:r>
            <a:r>
              <a:rPr lang="zh-CN" altLang="en-US" sz="2400" b="1" dirty="0"/>
              <a:t>课前已做</a:t>
            </a:r>
            <a:r>
              <a:rPr lang="en-US" altLang="zh-CN" sz="2400" b="1" dirty="0"/>
              <a:t>)</a:t>
            </a:r>
          </a:p>
          <a:p>
            <a:pPr marL="609600" indent="-609600" eaLnBrk="1" hangingPunct="1">
              <a:lnSpc>
                <a:spcPct val="150000"/>
              </a:lnSpc>
              <a:buFontTx/>
              <a:buAutoNum type="arabicPeriod"/>
            </a:pPr>
            <a:r>
              <a:rPr lang="zh-CN" altLang="en-US" sz="2400" b="1" dirty="0"/>
              <a:t>取</a:t>
            </a:r>
            <a:r>
              <a:rPr lang="en-US" altLang="zh-CN" sz="2400" b="1" dirty="0">
                <a:solidFill>
                  <a:srgbClr val="FF0000"/>
                </a:solidFill>
              </a:rPr>
              <a:t>1mL</a:t>
            </a:r>
            <a:r>
              <a:rPr lang="zh-CN" altLang="en-US" sz="2400" b="1" dirty="0">
                <a:solidFill>
                  <a:srgbClr val="FF0000"/>
                </a:solidFill>
              </a:rPr>
              <a:t>菌液</a:t>
            </a:r>
            <a:r>
              <a:rPr lang="en-US" altLang="zh-CN" sz="2400" b="1" dirty="0"/>
              <a:t>, </a:t>
            </a:r>
            <a:r>
              <a:rPr lang="zh-CN" altLang="en-US" sz="2400" b="1" dirty="0"/>
              <a:t>制样作为未诱导对照。</a:t>
            </a:r>
          </a:p>
          <a:p>
            <a:pPr marL="609600" indent="-609600" eaLnBrk="1" hangingPunct="1">
              <a:lnSpc>
                <a:spcPct val="150000"/>
              </a:lnSpc>
              <a:buFontTx/>
              <a:buAutoNum type="arabicPeriod"/>
            </a:pPr>
            <a:r>
              <a:rPr lang="zh-CN" altLang="en-US" sz="2400" b="1" dirty="0"/>
              <a:t>三角瓶中加入</a:t>
            </a:r>
            <a:r>
              <a:rPr lang="en-US" altLang="zh-CN" sz="2400" b="1" dirty="0"/>
              <a:t>IPTG 20uL(0.5 M)</a:t>
            </a:r>
            <a:r>
              <a:rPr lang="zh-CN" altLang="en-US" sz="2400" b="1" dirty="0"/>
              <a:t>至终浓度为</a:t>
            </a:r>
            <a:r>
              <a:rPr lang="en-US" altLang="zh-CN" sz="2400" b="1" dirty="0"/>
              <a:t>1mM</a:t>
            </a:r>
            <a:r>
              <a:rPr lang="zh-CN" altLang="en-US" sz="2400" b="1" dirty="0"/>
              <a:t>，</a:t>
            </a:r>
            <a:r>
              <a:rPr lang="en-US" altLang="zh-CN" sz="2400" b="1" dirty="0">
                <a:solidFill>
                  <a:srgbClr val="FF0000"/>
                </a:solidFill>
              </a:rPr>
              <a:t>30℃</a:t>
            </a:r>
            <a:r>
              <a:rPr lang="zh-CN" altLang="en-US" sz="2400" b="1" dirty="0"/>
              <a:t>诱导外源蛋白表达。</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p:cNvSpPr>
          <p:nvPr>
            <p:ph type="title"/>
          </p:nvPr>
        </p:nvSpPr>
        <p:spPr>
          <a:ln/>
        </p:spPr>
        <p:txBody>
          <a:bodyPr vert="horz" wrap="square" lIns="91440" tIns="45720" rIns="91440" bIns="45720" anchor="ctr"/>
          <a:lstStyle/>
          <a:p>
            <a:pPr eaLnBrk="1" hangingPunct="1"/>
            <a:r>
              <a:rPr lang="zh-CN" altLang="en-US" b="1" dirty="0"/>
              <a:t>实验步骤</a:t>
            </a:r>
            <a:r>
              <a:rPr lang="en-US" altLang="zh-CN" b="1" dirty="0"/>
              <a:t>(2)</a:t>
            </a:r>
          </a:p>
        </p:txBody>
      </p:sp>
      <p:sp>
        <p:nvSpPr>
          <p:cNvPr id="37891" name="Rectangle 3"/>
          <p:cNvSpPr>
            <a:spLocks noGrp="1"/>
          </p:cNvSpPr>
          <p:nvPr>
            <p:ph idx="1"/>
          </p:nvPr>
        </p:nvSpPr>
        <p:spPr>
          <a:xfrm>
            <a:off x="381000" y="1295400"/>
            <a:ext cx="8534400" cy="4525963"/>
          </a:xfrm>
          <a:ln/>
        </p:spPr>
        <p:txBody>
          <a:bodyPr vert="horz" wrap="square" lIns="91440" tIns="45720" rIns="91440" bIns="45720" anchor="t"/>
          <a:lstStyle/>
          <a:p>
            <a:pPr marL="609600" indent="-609600" eaLnBrk="1" hangingPunct="1">
              <a:lnSpc>
                <a:spcPct val="150000"/>
              </a:lnSpc>
              <a:buFontTx/>
              <a:buAutoNum type="arabicPeriod" startAt="6"/>
            </a:pPr>
            <a:r>
              <a:rPr lang="zh-CN" altLang="en-US" sz="2400" b="1" dirty="0">
                <a:solidFill>
                  <a:srgbClr val="FF0000"/>
                </a:solidFill>
                <a:latin typeface="微软雅黑" panose="020B0503020204020204" pitchFamily="34" charset="-122"/>
              </a:rPr>
              <a:t>取样：</a:t>
            </a:r>
            <a:r>
              <a:rPr lang="zh-CN" altLang="en-US" sz="2400" b="1" dirty="0">
                <a:latin typeface="微软雅黑" panose="020B0503020204020204" pitchFamily="34" charset="-122"/>
              </a:rPr>
              <a:t>分别于诱导后</a:t>
            </a:r>
            <a:r>
              <a:rPr lang="en-US" altLang="zh-CN" sz="2400" b="1" dirty="0">
                <a:latin typeface="微软雅黑" panose="020B0503020204020204" pitchFamily="34" charset="-122"/>
              </a:rPr>
              <a:t>40, 80, 120 min</a:t>
            </a:r>
            <a:r>
              <a:rPr lang="zh-CN" altLang="en-US" sz="2400" b="1" dirty="0">
                <a:latin typeface="微软雅黑" panose="020B0503020204020204" pitchFamily="34" charset="-122"/>
              </a:rPr>
              <a:t>，取</a:t>
            </a:r>
            <a:r>
              <a:rPr lang="en-US" altLang="zh-CN" sz="2400" b="1" dirty="0">
                <a:latin typeface="微软雅黑" panose="020B0503020204020204" pitchFamily="34" charset="-122"/>
              </a:rPr>
              <a:t>1mL</a:t>
            </a:r>
            <a:r>
              <a:rPr lang="zh-CN" altLang="en-US" sz="2400" b="1" dirty="0">
                <a:latin typeface="微软雅黑" panose="020B0503020204020204" pitchFamily="34" charset="-122"/>
              </a:rPr>
              <a:t>菌液制样。</a:t>
            </a:r>
          </a:p>
          <a:p>
            <a:pPr marL="609600" indent="-609600" eaLnBrk="1" hangingPunct="1">
              <a:lnSpc>
                <a:spcPct val="150000"/>
              </a:lnSpc>
              <a:buFontTx/>
              <a:buAutoNum type="arabicPeriod" startAt="6"/>
            </a:pPr>
            <a:r>
              <a:rPr lang="zh-CN" altLang="en-US" sz="2400" b="1" dirty="0">
                <a:solidFill>
                  <a:srgbClr val="FF0000"/>
                </a:solidFill>
                <a:latin typeface="微软雅黑" panose="020B0503020204020204" pitchFamily="34" charset="-122"/>
              </a:rPr>
              <a:t>制样：</a:t>
            </a:r>
            <a:r>
              <a:rPr lang="zh-CN" altLang="en-US" sz="2400" b="1" dirty="0">
                <a:latin typeface="微软雅黑" panose="020B0503020204020204" pitchFamily="34" charset="-122"/>
                <a:sym typeface="Wingdings" panose="05000000000000000000" pitchFamily="2" charset="2"/>
              </a:rPr>
              <a:t>（包括未诱导</a:t>
            </a:r>
            <a:r>
              <a:rPr lang="zh-CN" altLang="en-US" sz="2400" b="1" dirty="0">
                <a:latin typeface="微软雅黑" panose="020B0503020204020204" pitchFamily="34" charset="-122"/>
              </a:rPr>
              <a:t>蛋白质样品</a:t>
            </a:r>
            <a:r>
              <a:rPr lang="zh-CN" altLang="en-US" sz="2400" b="1" dirty="0">
                <a:latin typeface="微软雅黑" panose="020B0503020204020204" pitchFamily="34" charset="-122"/>
                <a:sym typeface="Wingdings" panose="05000000000000000000" pitchFamily="2" charset="2"/>
              </a:rPr>
              <a:t>）</a:t>
            </a:r>
            <a:endParaRPr lang="zh-CN" altLang="en-US" sz="2400" b="1" dirty="0">
              <a:latin typeface="微软雅黑" panose="020B0503020204020204" pitchFamily="34" charset="-122"/>
            </a:endParaRPr>
          </a:p>
          <a:p>
            <a:pPr marL="609600" indent="-609600" eaLnBrk="1" hangingPunct="1">
              <a:lnSpc>
                <a:spcPct val="150000"/>
              </a:lnSpc>
            </a:pPr>
            <a:r>
              <a:rPr lang="en-US" altLang="zh-CN" sz="2400" b="1" dirty="0">
                <a:latin typeface="微软雅黑" panose="020B0503020204020204" pitchFamily="34" charset="-122"/>
              </a:rPr>
              <a:t>12000rpm</a:t>
            </a:r>
            <a:r>
              <a:rPr lang="zh-CN" altLang="en-US" sz="2400" b="1" dirty="0">
                <a:latin typeface="微软雅黑" panose="020B0503020204020204" pitchFamily="34" charset="-122"/>
              </a:rPr>
              <a:t>离心</a:t>
            </a:r>
            <a:r>
              <a:rPr lang="en-US" altLang="zh-CN" sz="2400" b="1" dirty="0">
                <a:latin typeface="微软雅黑" panose="020B0503020204020204" pitchFamily="34" charset="-122"/>
              </a:rPr>
              <a:t>1min</a:t>
            </a:r>
            <a:r>
              <a:rPr lang="zh-CN" altLang="en-US" sz="2400" b="1" dirty="0">
                <a:latin typeface="微软雅黑" panose="020B0503020204020204" pitchFamily="34" charset="-122"/>
              </a:rPr>
              <a:t>，去掉上清。</a:t>
            </a:r>
          </a:p>
          <a:p>
            <a:pPr marL="609600" indent="-609600" eaLnBrk="1" hangingPunct="1">
              <a:lnSpc>
                <a:spcPct val="150000"/>
              </a:lnSpc>
            </a:pPr>
            <a:r>
              <a:rPr lang="zh-CN" altLang="en-US" sz="2400" b="1" dirty="0">
                <a:latin typeface="微软雅黑" panose="020B0503020204020204" pitchFamily="34" charset="-122"/>
              </a:rPr>
              <a:t>加入</a:t>
            </a:r>
            <a:r>
              <a:rPr lang="en-US" altLang="zh-CN" sz="2400" b="1" dirty="0">
                <a:latin typeface="微软雅黑" panose="020B0503020204020204" pitchFamily="34" charset="-122"/>
              </a:rPr>
              <a:t>25uL ddH</a:t>
            </a:r>
            <a:r>
              <a:rPr lang="en-US" altLang="zh-CN" sz="2400" b="1" baseline="-25000" dirty="0">
                <a:latin typeface="微软雅黑" panose="020B0503020204020204" pitchFamily="34" charset="-122"/>
              </a:rPr>
              <a:t>2</a:t>
            </a:r>
            <a:r>
              <a:rPr lang="en-US" altLang="zh-CN" sz="2400" b="1" dirty="0">
                <a:latin typeface="微软雅黑" panose="020B0503020204020204" pitchFamily="34" charset="-122"/>
              </a:rPr>
              <a:t>O</a:t>
            </a:r>
            <a:r>
              <a:rPr lang="zh-CN" altLang="en-US" sz="2400" b="1" dirty="0">
                <a:latin typeface="微软雅黑" panose="020B0503020204020204" pitchFamily="34" charset="-122"/>
              </a:rPr>
              <a:t>，重悬</a:t>
            </a:r>
            <a:r>
              <a:rPr lang="en-US" altLang="zh-CN" sz="2400" b="1" dirty="0">
                <a:latin typeface="微软雅黑" panose="020B0503020204020204" pitchFamily="34" charset="-122"/>
              </a:rPr>
              <a:t>(</a:t>
            </a:r>
            <a:r>
              <a:rPr lang="zh-CN" altLang="en-US" sz="2400" b="1" dirty="0">
                <a:latin typeface="微软雅黑" panose="020B0503020204020204" pitchFamily="34" charset="-122"/>
              </a:rPr>
              <a:t>充分分散细胞</a:t>
            </a:r>
            <a:r>
              <a:rPr lang="en-US" altLang="zh-CN" sz="2400" b="1" dirty="0">
                <a:latin typeface="微软雅黑" panose="020B0503020204020204" pitchFamily="34" charset="-122"/>
              </a:rPr>
              <a:t>)</a:t>
            </a:r>
            <a:r>
              <a:rPr lang="zh-CN" altLang="en-US" sz="2400" b="1" dirty="0">
                <a:latin typeface="微软雅黑" panose="020B0503020204020204" pitchFamily="34" charset="-122"/>
              </a:rPr>
              <a:t>。</a:t>
            </a:r>
          </a:p>
          <a:p>
            <a:pPr marL="609600" indent="-609600" eaLnBrk="1" hangingPunct="1">
              <a:lnSpc>
                <a:spcPct val="150000"/>
              </a:lnSpc>
            </a:pPr>
            <a:r>
              <a:rPr lang="zh-CN" altLang="en-US" sz="2400" b="1" dirty="0">
                <a:latin typeface="微软雅黑" panose="020B0503020204020204" pitchFamily="34" charset="-122"/>
              </a:rPr>
              <a:t>加入</a:t>
            </a:r>
            <a:r>
              <a:rPr lang="en-US" altLang="zh-CN" sz="2400" b="1" dirty="0">
                <a:latin typeface="微软雅黑" panose="020B0503020204020204" pitchFamily="34" charset="-122"/>
              </a:rPr>
              <a:t>25uL 2×SDS</a:t>
            </a:r>
            <a:r>
              <a:rPr lang="zh-CN" altLang="en-US" sz="2400" b="1" dirty="0">
                <a:latin typeface="微软雅黑" panose="020B0503020204020204" pitchFamily="34" charset="-122"/>
              </a:rPr>
              <a:t>凝胶加样缓冲液，混匀。</a:t>
            </a:r>
          </a:p>
          <a:p>
            <a:pPr marL="609600" indent="-609600" eaLnBrk="1" hangingPunct="1">
              <a:lnSpc>
                <a:spcPct val="150000"/>
              </a:lnSpc>
            </a:pPr>
            <a:r>
              <a:rPr lang="zh-CN" altLang="en-US" sz="2400" b="1" dirty="0">
                <a:latin typeface="微软雅黑" panose="020B0503020204020204" pitchFamily="34" charset="-122"/>
              </a:rPr>
              <a:t>金属浴</a:t>
            </a:r>
            <a:r>
              <a:rPr lang="en-US" altLang="zh-CN" sz="2400" b="1" dirty="0">
                <a:latin typeface="微软雅黑" panose="020B0503020204020204" pitchFamily="34" charset="-122"/>
              </a:rPr>
              <a:t>5min(</a:t>
            </a:r>
            <a:r>
              <a:rPr lang="zh-CN" altLang="en-US" sz="2400" b="1" dirty="0">
                <a:latin typeface="微软雅黑" panose="020B0503020204020204" pitchFamily="34" charset="-122"/>
              </a:rPr>
              <a:t>蛋白质变性</a:t>
            </a:r>
            <a:r>
              <a:rPr lang="en-US" altLang="zh-CN" sz="2400" b="1" dirty="0">
                <a:latin typeface="微软雅黑" panose="020B0503020204020204" pitchFamily="34" charset="-122"/>
              </a:rPr>
              <a:t>)</a:t>
            </a:r>
            <a:r>
              <a:rPr lang="zh-CN" altLang="en-US" sz="2400" b="1" dirty="0">
                <a:latin typeface="微软雅黑" panose="020B0503020204020204" pitchFamily="34" charset="-122"/>
              </a:rPr>
              <a:t>，取出后立即置于冰上。</a:t>
            </a:r>
          </a:p>
          <a:p>
            <a:pPr marL="609600" indent="-609600" eaLnBrk="1" hangingPunct="1">
              <a:lnSpc>
                <a:spcPct val="150000"/>
              </a:lnSpc>
            </a:pPr>
            <a:r>
              <a:rPr lang="zh-CN" altLang="en-US" sz="2400" b="1" dirty="0">
                <a:latin typeface="微软雅黑" panose="020B0503020204020204" pitchFamily="34" charset="-122"/>
              </a:rPr>
              <a:t>所有样品标记清楚明晰，放入样品盒，冰箱冷藏备用。</a:t>
            </a:r>
          </a:p>
          <a:p>
            <a:pPr marL="609600" indent="-609600" eaLnBrk="1" hangingPunct="1">
              <a:lnSpc>
                <a:spcPct val="150000"/>
              </a:lnSpc>
              <a:buNone/>
            </a:pPr>
            <a:endParaRPr lang="en-US" altLang="zh-CN" sz="2400" b="1" dirty="0">
              <a:latin typeface="微软雅黑" panose="020B0503020204020204"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3212</Words>
  <Application>Microsoft Office PowerPoint</Application>
  <PresentationFormat>全屏显示(4:3)</PresentationFormat>
  <Paragraphs>281</Paragraphs>
  <Slides>38</Slides>
  <Notes>10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38</vt:i4>
      </vt:variant>
    </vt:vector>
  </HeadingPairs>
  <TitlesOfParts>
    <vt:vector size="49" baseType="lpstr">
      <vt:lpstr>Open Sans</vt:lpstr>
      <vt:lpstr>黑体</vt:lpstr>
      <vt:lpstr>华文新魏</vt:lpstr>
      <vt:lpstr>宋体</vt:lpstr>
      <vt:lpstr>微软雅黑</vt:lpstr>
      <vt:lpstr>Arial</vt:lpstr>
      <vt:lpstr>Symbol</vt:lpstr>
      <vt:lpstr>Times New Roman</vt:lpstr>
      <vt:lpstr>Wingdings</vt:lpstr>
      <vt:lpstr>默认设计模板</vt:lpstr>
      <vt:lpstr>1_默认设计模板</vt:lpstr>
      <vt:lpstr>实 验 九 蛋白质的诱导表达  </vt:lpstr>
      <vt:lpstr>实  验  操  作 </vt:lpstr>
      <vt:lpstr>实 验 目 的 </vt:lpstr>
      <vt:lpstr>实 验 原理 </vt:lpstr>
      <vt:lpstr>乳糖操纵子 </vt:lpstr>
      <vt:lpstr>PowerPoint 演示文稿</vt:lpstr>
      <vt:lpstr>实验仪器和材料</vt:lpstr>
      <vt:lpstr>实验步骤 (1)</vt:lpstr>
      <vt:lpstr>实验步骤(2)</vt:lpstr>
      <vt:lpstr>实验步骤(3) </vt:lpstr>
      <vt:lpstr>创意划平板(4)</vt:lpstr>
      <vt:lpstr>往届学生实验结果展示 </vt:lpstr>
      <vt:lpstr>实验关键点 </vt:lpstr>
      <vt:lpstr>背景理论知识 </vt:lpstr>
      <vt:lpstr>重组蛋白的表达</vt:lpstr>
      <vt:lpstr>蛋白表达操作流程</vt:lpstr>
      <vt:lpstr>蛋白表达操作流程(续）</vt:lpstr>
      <vt:lpstr>影响表达效率的主要因素</vt:lpstr>
      <vt:lpstr>蛋白质表达系统 </vt:lpstr>
      <vt:lpstr>蛋白原核表达载体 </vt:lpstr>
      <vt:lpstr>pET系列 </vt:lpstr>
      <vt:lpstr>pGEX系列 </vt:lpstr>
      <vt:lpstr>pMAL系列 </vt:lpstr>
      <vt:lpstr>原核表达的特点 </vt:lpstr>
      <vt:lpstr>提高真核基因表达的方法</vt:lpstr>
      <vt:lpstr>融合蛋白 </vt:lpstr>
      <vt:lpstr>融合蛋白表达载体的构建</vt:lpstr>
      <vt:lpstr>阅读框架的保证 </vt:lpstr>
      <vt:lpstr>优化表达 （1）</vt:lpstr>
      <vt:lpstr>优化表达 （2）</vt:lpstr>
      <vt:lpstr>思 考 题 </vt:lpstr>
      <vt:lpstr>下 次 实 验 </vt:lpstr>
      <vt:lpstr>考 试 安 排 </vt:lpstr>
      <vt:lpstr>科 学 素 质 </vt:lpstr>
      <vt:lpstr>实 验 操 作 </vt:lpstr>
      <vt:lpstr>实验结果与报告 </vt:lpstr>
      <vt:lpstr>实验原理与理论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new</cp:lastModifiedBy>
  <cp:revision>143</cp:revision>
  <dcterms:created xsi:type="dcterms:W3CDTF">2014-04-24T00:45:44Z</dcterms:created>
  <dcterms:modified xsi:type="dcterms:W3CDTF">2022-04-19T09:35:40Z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2052-11.1.0.10132</vt:lpwstr>
  </property>
</Properties>
</file>